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920" r:id="rId3"/>
    <p:sldMasterId id="2147483965" r:id="rId4"/>
    <p:sldMasterId id="2147483995" r:id="rId5"/>
    <p:sldMasterId id="2147484007" r:id="rId6"/>
    <p:sldMasterId id="2147484124" r:id="rId7"/>
    <p:sldMasterId id="2147484182" r:id="rId8"/>
    <p:sldMasterId id="2147484224" r:id="rId9"/>
    <p:sldMasterId id="2147484239" r:id="rId10"/>
    <p:sldMasterId id="2147484251" r:id="rId11"/>
  </p:sldMasterIdLst>
  <p:notesMasterIdLst>
    <p:notesMasterId r:id="rId54"/>
  </p:notesMasterIdLst>
  <p:handoutMasterIdLst>
    <p:handoutMasterId r:id="rId55"/>
  </p:handoutMasterIdLst>
  <p:sldIdLst>
    <p:sldId id="856" r:id="rId12"/>
    <p:sldId id="848" r:id="rId13"/>
    <p:sldId id="842" r:id="rId14"/>
    <p:sldId id="846" r:id="rId15"/>
    <p:sldId id="847" r:id="rId16"/>
    <p:sldId id="849" r:id="rId17"/>
    <p:sldId id="850" r:id="rId18"/>
    <p:sldId id="851" r:id="rId19"/>
    <p:sldId id="831" r:id="rId20"/>
    <p:sldId id="828" r:id="rId21"/>
    <p:sldId id="852" r:id="rId22"/>
    <p:sldId id="853" r:id="rId23"/>
    <p:sldId id="776" r:id="rId24"/>
    <p:sldId id="777" r:id="rId25"/>
    <p:sldId id="778" r:id="rId26"/>
    <p:sldId id="779" r:id="rId27"/>
    <p:sldId id="780" r:id="rId28"/>
    <p:sldId id="835" r:id="rId29"/>
    <p:sldId id="836" r:id="rId30"/>
    <p:sldId id="837" r:id="rId31"/>
    <p:sldId id="843" r:id="rId32"/>
    <p:sldId id="838" r:id="rId33"/>
    <p:sldId id="781" r:id="rId34"/>
    <p:sldId id="782" r:id="rId35"/>
    <p:sldId id="783" r:id="rId36"/>
    <p:sldId id="784" r:id="rId37"/>
    <p:sldId id="785" r:id="rId38"/>
    <p:sldId id="786" r:id="rId39"/>
    <p:sldId id="787" r:id="rId40"/>
    <p:sldId id="854" r:id="rId41"/>
    <p:sldId id="789" r:id="rId42"/>
    <p:sldId id="829" r:id="rId43"/>
    <p:sldId id="790" r:id="rId44"/>
    <p:sldId id="791" r:id="rId45"/>
    <p:sldId id="844" r:id="rId46"/>
    <p:sldId id="792" r:id="rId47"/>
    <p:sldId id="793" r:id="rId48"/>
    <p:sldId id="794" r:id="rId49"/>
    <p:sldId id="795" r:id="rId50"/>
    <p:sldId id="845" r:id="rId51"/>
    <p:sldId id="839" r:id="rId52"/>
    <p:sldId id="855" r:id="rId53"/>
  </p:sldIdLst>
  <p:sldSz cx="9144000" cy="6858000" type="screen4x3"/>
  <p:notesSz cx="6888163" cy="96234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  <a:srgbClr val="38F0DA"/>
    <a:srgbClr val="66CCFF"/>
    <a:srgbClr val="FFFFFF"/>
    <a:srgbClr val="00CC99"/>
    <a:srgbClr val="808080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1063" autoAdjust="0"/>
  </p:normalViewPr>
  <p:slideViewPr>
    <p:cSldViewPr>
      <p:cViewPr>
        <p:scale>
          <a:sx n="75" d="100"/>
          <a:sy n="75" d="100"/>
        </p:scale>
        <p:origin x="-101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884" y="-84"/>
      </p:cViewPr>
      <p:guideLst>
        <p:guide orient="horz" pos="3031"/>
        <p:guide pos="216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134D02B-ED7E-467D-A775-BBE466784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722313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70413"/>
            <a:ext cx="5049837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40BAD6-C379-4E86-A9DA-7B29E786C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3D24A-8EB9-4E70-9C59-1AA8F27377F9}" type="slidenum">
              <a:rPr lang="ru-RU" smtClean="0">
                <a:solidFill>
                  <a:srgbClr val="000000"/>
                </a:solidFill>
              </a:rPr>
              <a:pPr/>
              <a:t>2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63844" name="Номер слайда 3"/>
          <p:cNvSpPr txBox="1">
            <a:spLocks noGrp="1"/>
          </p:cNvSpPr>
          <p:nvPr/>
        </p:nvSpPr>
        <p:spPr bwMode="auto">
          <a:xfrm>
            <a:off x="3902076" y="9140826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68" tIns="49084" rIns="98168" bIns="49084" anchor="b"/>
          <a:lstStyle/>
          <a:p>
            <a:pPr algn="r"/>
            <a:fld id="{6EE6E2F0-5499-4680-95CF-944974772A64}" type="slidenum">
              <a:rPr lang="ru-RU" sz="1300">
                <a:solidFill>
                  <a:srgbClr val="000000"/>
                </a:solidFill>
                <a:cs typeface="Arial" charset="0"/>
              </a:rPr>
              <a:pPr algn="r"/>
              <a:t>20</a:t>
            </a:fld>
            <a:endParaRPr lang="ru-RU" sz="13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63844" name="Номер слайда 3"/>
          <p:cNvSpPr txBox="1">
            <a:spLocks noGrp="1"/>
          </p:cNvSpPr>
          <p:nvPr/>
        </p:nvSpPr>
        <p:spPr bwMode="auto">
          <a:xfrm>
            <a:off x="3902076" y="9140826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68" tIns="49084" rIns="98168" bIns="49084" anchor="b"/>
          <a:lstStyle/>
          <a:p>
            <a:pPr algn="r"/>
            <a:fld id="{6EE6E2F0-5499-4680-95CF-944974772A64}" type="slidenum">
              <a:rPr lang="ru-RU" sz="1300">
                <a:solidFill>
                  <a:srgbClr val="000000"/>
                </a:solidFill>
                <a:cs typeface="Arial" charset="0"/>
              </a:rPr>
              <a:pPr algn="r"/>
              <a:t>21</a:t>
            </a:fld>
            <a:endParaRPr lang="ru-RU" sz="13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63844" name="Номер слайда 3"/>
          <p:cNvSpPr txBox="1">
            <a:spLocks noGrp="1"/>
          </p:cNvSpPr>
          <p:nvPr/>
        </p:nvSpPr>
        <p:spPr bwMode="auto">
          <a:xfrm>
            <a:off x="3902076" y="9140826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68" tIns="49084" rIns="98168" bIns="49084" anchor="b"/>
          <a:lstStyle/>
          <a:p>
            <a:pPr algn="r"/>
            <a:fld id="{6EE6E2F0-5499-4680-95CF-944974772A64}" type="slidenum">
              <a:rPr lang="ru-RU" sz="1300">
                <a:solidFill>
                  <a:srgbClr val="000000"/>
                </a:solidFill>
                <a:cs typeface="Arial" charset="0"/>
              </a:rPr>
              <a:pPr algn="r"/>
              <a:t>22</a:t>
            </a:fld>
            <a:endParaRPr lang="ru-RU" sz="13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35172" name="Номер слайда 3"/>
          <p:cNvSpPr txBox="1">
            <a:spLocks noGrp="1"/>
          </p:cNvSpPr>
          <p:nvPr/>
        </p:nvSpPr>
        <p:spPr bwMode="auto">
          <a:xfrm>
            <a:off x="3902020" y="9140727"/>
            <a:ext cx="2984553" cy="4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27" tIns="47164" rIns="94327" bIns="47164" anchor="b"/>
          <a:lstStyle/>
          <a:p>
            <a:pPr algn="r"/>
            <a:fld id="{31D091B7-D0F3-413D-998A-9124DAF8DD5B}" type="slidenum">
              <a:rPr lang="ru-RU" sz="1200">
                <a:solidFill>
                  <a:srgbClr val="000000"/>
                </a:solidFill>
                <a:cs typeface="Arial" charset="0"/>
              </a:rPr>
              <a:pPr algn="r"/>
              <a:t>23</a:t>
            </a:fld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35172" name="Номер слайда 3"/>
          <p:cNvSpPr txBox="1">
            <a:spLocks noGrp="1"/>
          </p:cNvSpPr>
          <p:nvPr/>
        </p:nvSpPr>
        <p:spPr bwMode="auto">
          <a:xfrm>
            <a:off x="3902020" y="9140727"/>
            <a:ext cx="2984553" cy="4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27" tIns="47164" rIns="94327" bIns="47164" anchor="b"/>
          <a:lstStyle/>
          <a:p>
            <a:pPr algn="r"/>
            <a:fld id="{31D091B7-D0F3-413D-998A-9124DAF8DD5B}" type="slidenum">
              <a:rPr lang="ru-RU" sz="1200">
                <a:solidFill>
                  <a:srgbClr val="000000"/>
                </a:solidFill>
                <a:cs typeface="Arial" charset="0"/>
              </a:rPr>
              <a:pPr algn="r"/>
              <a:t>24</a:t>
            </a:fld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35172" name="Номер слайда 3"/>
          <p:cNvSpPr txBox="1">
            <a:spLocks noGrp="1"/>
          </p:cNvSpPr>
          <p:nvPr/>
        </p:nvSpPr>
        <p:spPr bwMode="auto">
          <a:xfrm>
            <a:off x="3902020" y="9140727"/>
            <a:ext cx="2984553" cy="4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27" tIns="47164" rIns="94327" bIns="47164" anchor="b"/>
          <a:lstStyle/>
          <a:p>
            <a:pPr algn="r"/>
            <a:fld id="{31D091B7-D0F3-413D-998A-9124DAF8DD5B}" type="slidenum">
              <a:rPr lang="ru-RU" sz="1200">
                <a:solidFill>
                  <a:srgbClr val="000000"/>
                </a:solidFill>
                <a:cs typeface="Arial" charset="0"/>
              </a:rPr>
              <a:pPr algn="r"/>
              <a:t>25</a:t>
            </a:fld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35172" name="Номер слайда 3"/>
          <p:cNvSpPr txBox="1">
            <a:spLocks noGrp="1"/>
          </p:cNvSpPr>
          <p:nvPr/>
        </p:nvSpPr>
        <p:spPr bwMode="auto">
          <a:xfrm>
            <a:off x="3902020" y="9140727"/>
            <a:ext cx="2984553" cy="4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27" tIns="47164" rIns="94327" bIns="47164" anchor="b"/>
          <a:lstStyle/>
          <a:p>
            <a:pPr algn="r"/>
            <a:fld id="{31D091B7-D0F3-413D-998A-9124DAF8DD5B}" type="slidenum">
              <a:rPr lang="ru-RU" sz="1200">
                <a:solidFill>
                  <a:srgbClr val="000000"/>
                </a:solidFill>
                <a:cs typeface="Arial" charset="0"/>
              </a:rPr>
              <a:pPr algn="r"/>
              <a:t>26</a:t>
            </a:fld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35172" name="Номер слайда 3"/>
          <p:cNvSpPr txBox="1">
            <a:spLocks noGrp="1"/>
          </p:cNvSpPr>
          <p:nvPr/>
        </p:nvSpPr>
        <p:spPr bwMode="auto">
          <a:xfrm>
            <a:off x="3902020" y="9140727"/>
            <a:ext cx="2984553" cy="4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27" tIns="47164" rIns="94327" bIns="47164" anchor="b"/>
          <a:lstStyle/>
          <a:p>
            <a:pPr algn="r"/>
            <a:fld id="{31D091B7-D0F3-413D-998A-9124DAF8DD5B}" type="slidenum">
              <a:rPr lang="ru-RU" sz="1200">
                <a:solidFill>
                  <a:srgbClr val="000000"/>
                </a:solidFill>
                <a:cs typeface="Arial" charset="0"/>
              </a:rPr>
              <a:pPr algn="r"/>
              <a:t>27</a:t>
            </a:fld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35172" name="Номер слайда 3"/>
          <p:cNvSpPr txBox="1">
            <a:spLocks noGrp="1"/>
          </p:cNvSpPr>
          <p:nvPr/>
        </p:nvSpPr>
        <p:spPr bwMode="auto">
          <a:xfrm>
            <a:off x="3902020" y="9140727"/>
            <a:ext cx="2984553" cy="4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27" tIns="47164" rIns="94327" bIns="47164" anchor="b"/>
          <a:lstStyle/>
          <a:p>
            <a:pPr algn="r"/>
            <a:fld id="{31D091B7-D0F3-413D-998A-9124DAF8DD5B}" type="slidenum">
              <a:rPr lang="ru-RU" sz="1200">
                <a:solidFill>
                  <a:srgbClr val="000000"/>
                </a:solidFill>
                <a:cs typeface="Arial" charset="0"/>
              </a:rPr>
              <a:pPr algn="r"/>
              <a:t>28</a:t>
            </a:fld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35172" name="Номер слайда 3"/>
          <p:cNvSpPr txBox="1">
            <a:spLocks noGrp="1"/>
          </p:cNvSpPr>
          <p:nvPr/>
        </p:nvSpPr>
        <p:spPr bwMode="auto">
          <a:xfrm>
            <a:off x="3902020" y="9140727"/>
            <a:ext cx="2984553" cy="4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27" tIns="47164" rIns="94327" bIns="47164" anchor="b"/>
          <a:lstStyle/>
          <a:p>
            <a:pPr algn="r"/>
            <a:fld id="{31D091B7-D0F3-413D-998A-9124DAF8DD5B}" type="slidenum">
              <a:rPr lang="ru-RU" sz="1200">
                <a:solidFill>
                  <a:srgbClr val="000000"/>
                </a:solidFill>
                <a:cs typeface="Arial" charset="0"/>
              </a:rPr>
              <a:pPr algn="r"/>
              <a:t>29</a:t>
            </a:fld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69EAB-3D4C-4EEC-8EA1-45751B73D32E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058" y="4571891"/>
            <a:ext cx="5050048" cy="4330541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35172" name="Номер слайда 3"/>
          <p:cNvSpPr txBox="1">
            <a:spLocks noGrp="1"/>
          </p:cNvSpPr>
          <p:nvPr/>
        </p:nvSpPr>
        <p:spPr bwMode="auto">
          <a:xfrm>
            <a:off x="3902020" y="9140727"/>
            <a:ext cx="2984553" cy="4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27" tIns="47164" rIns="94327" bIns="47164" anchor="b"/>
          <a:lstStyle/>
          <a:p>
            <a:pPr algn="r"/>
            <a:fld id="{31D091B7-D0F3-413D-998A-9124DAF8DD5B}" type="slidenum">
              <a:rPr lang="ru-RU" sz="1200">
                <a:solidFill>
                  <a:srgbClr val="000000"/>
                </a:solidFill>
                <a:cs typeface="Arial" charset="0"/>
              </a:rPr>
              <a:pPr algn="r"/>
              <a:t>30</a:t>
            </a:fld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35172" name="Номер слайда 3"/>
          <p:cNvSpPr txBox="1">
            <a:spLocks noGrp="1"/>
          </p:cNvSpPr>
          <p:nvPr/>
        </p:nvSpPr>
        <p:spPr bwMode="auto">
          <a:xfrm>
            <a:off x="3902020" y="9140727"/>
            <a:ext cx="2984553" cy="4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27" tIns="47164" rIns="94327" bIns="47164" anchor="b"/>
          <a:lstStyle/>
          <a:p>
            <a:pPr algn="r"/>
            <a:fld id="{31D091B7-D0F3-413D-998A-9124DAF8DD5B}" type="slidenum">
              <a:rPr lang="ru-RU" sz="1200">
                <a:solidFill>
                  <a:srgbClr val="000000"/>
                </a:solidFill>
                <a:cs typeface="Arial" charset="0"/>
              </a:rPr>
              <a:pPr algn="r"/>
              <a:t>31</a:t>
            </a:fld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35172" name="Номер слайда 3"/>
          <p:cNvSpPr txBox="1">
            <a:spLocks noGrp="1"/>
          </p:cNvSpPr>
          <p:nvPr/>
        </p:nvSpPr>
        <p:spPr bwMode="auto">
          <a:xfrm>
            <a:off x="3902020" y="9140727"/>
            <a:ext cx="2984553" cy="4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27" tIns="47164" rIns="94327" bIns="47164" anchor="b"/>
          <a:lstStyle/>
          <a:p>
            <a:pPr algn="r"/>
            <a:fld id="{31D091B7-D0F3-413D-998A-9124DAF8DD5B}" type="slidenum">
              <a:rPr lang="ru-RU" sz="1200">
                <a:solidFill>
                  <a:srgbClr val="000000"/>
                </a:solidFill>
                <a:cs typeface="Arial" charset="0"/>
              </a:rPr>
              <a:pPr algn="r"/>
              <a:t>32</a:t>
            </a:fld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35172" name="Номер слайда 3"/>
          <p:cNvSpPr txBox="1">
            <a:spLocks noGrp="1"/>
          </p:cNvSpPr>
          <p:nvPr/>
        </p:nvSpPr>
        <p:spPr bwMode="auto">
          <a:xfrm>
            <a:off x="3902020" y="9140727"/>
            <a:ext cx="2984553" cy="4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27" tIns="47164" rIns="94327" bIns="47164" anchor="b"/>
          <a:lstStyle/>
          <a:p>
            <a:pPr algn="r"/>
            <a:fld id="{31D091B7-D0F3-413D-998A-9124DAF8DD5B}" type="slidenum">
              <a:rPr lang="ru-RU" sz="1200">
                <a:solidFill>
                  <a:srgbClr val="000000"/>
                </a:solidFill>
                <a:cs typeface="Arial" charset="0"/>
              </a:rPr>
              <a:pPr algn="r"/>
              <a:t>33</a:t>
            </a:fld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35172" name="Номер слайда 3"/>
          <p:cNvSpPr txBox="1">
            <a:spLocks noGrp="1"/>
          </p:cNvSpPr>
          <p:nvPr/>
        </p:nvSpPr>
        <p:spPr bwMode="auto">
          <a:xfrm>
            <a:off x="3902020" y="9140727"/>
            <a:ext cx="2984553" cy="4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27" tIns="47164" rIns="94327" bIns="47164" anchor="b"/>
          <a:lstStyle/>
          <a:p>
            <a:pPr algn="r"/>
            <a:fld id="{31D091B7-D0F3-413D-998A-9124DAF8DD5B}" type="slidenum">
              <a:rPr lang="ru-RU" sz="1200">
                <a:solidFill>
                  <a:srgbClr val="000000"/>
                </a:solidFill>
                <a:cs typeface="Arial" charset="0"/>
              </a:rPr>
              <a:pPr algn="r"/>
              <a:t>34</a:t>
            </a:fld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35172" name="Номер слайда 3"/>
          <p:cNvSpPr txBox="1">
            <a:spLocks noGrp="1"/>
          </p:cNvSpPr>
          <p:nvPr/>
        </p:nvSpPr>
        <p:spPr bwMode="auto">
          <a:xfrm>
            <a:off x="3902020" y="9140727"/>
            <a:ext cx="2984553" cy="4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27" tIns="47164" rIns="94327" bIns="47164" anchor="b"/>
          <a:lstStyle/>
          <a:p>
            <a:pPr algn="r"/>
            <a:fld id="{31D091B7-D0F3-413D-998A-9124DAF8DD5B}" type="slidenum">
              <a:rPr lang="ru-RU" sz="1200">
                <a:solidFill>
                  <a:srgbClr val="000000"/>
                </a:solidFill>
                <a:cs typeface="Arial" charset="0"/>
              </a:rPr>
              <a:pPr algn="r"/>
              <a:t>35</a:t>
            </a:fld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35172" name="Номер слайда 3"/>
          <p:cNvSpPr txBox="1">
            <a:spLocks noGrp="1"/>
          </p:cNvSpPr>
          <p:nvPr/>
        </p:nvSpPr>
        <p:spPr bwMode="auto">
          <a:xfrm>
            <a:off x="3902020" y="9140727"/>
            <a:ext cx="2984553" cy="4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27" tIns="47164" rIns="94327" bIns="47164" anchor="b"/>
          <a:lstStyle/>
          <a:p>
            <a:pPr algn="r"/>
            <a:fld id="{31D091B7-D0F3-413D-998A-9124DAF8DD5B}" type="slidenum">
              <a:rPr lang="ru-RU" sz="1200">
                <a:solidFill>
                  <a:srgbClr val="000000"/>
                </a:solidFill>
                <a:cs typeface="Arial" charset="0"/>
              </a:rPr>
              <a:pPr algn="r"/>
              <a:t>36</a:t>
            </a:fld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35172" name="Номер слайда 3"/>
          <p:cNvSpPr txBox="1">
            <a:spLocks noGrp="1"/>
          </p:cNvSpPr>
          <p:nvPr/>
        </p:nvSpPr>
        <p:spPr bwMode="auto">
          <a:xfrm>
            <a:off x="3902020" y="9140727"/>
            <a:ext cx="2984553" cy="4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27" tIns="47164" rIns="94327" bIns="47164" anchor="b"/>
          <a:lstStyle/>
          <a:p>
            <a:pPr algn="r"/>
            <a:fld id="{31D091B7-D0F3-413D-998A-9124DAF8DD5B}" type="slidenum">
              <a:rPr lang="ru-RU" sz="1200">
                <a:solidFill>
                  <a:srgbClr val="000000"/>
                </a:solidFill>
                <a:cs typeface="Arial" charset="0"/>
              </a:rPr>
              <a:pPr algn="r"/>
              <a:t>37</a:t>
            </a:fld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35172" name="Номер слайда 3"/>
          <p:cNvSpPr txBox="1">
            <a:spLocks noGrp="1"/>
          </p:cNvSpPr>
          <p:nvPr/>
        </p:nvSpPr>
        <p:spPr bwMode="auto">
          <a:xfrm>
            <a:off x="3902020" y="9140727"/>
            <a:ext cx="2984553" cy="4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27" tIns="47164" rIns="94327" bIns="47164" anchor="b"/>
          <a:lstStyle/>
          <a:p>
            <a:pPr algn="r"/>
            <a:fld id="{31D091B7-D0F3-413D-998A-9124DAF8DD5B}" type="slidenum">
              <a:rPr lang="ru-RU" sz="1200">
                <a:solidFill>
                  <a:srgbClr val="000000"/>
                </a:solidFill>
                <a:cs typeface="Arial" charset="0"/>
              </a:rPr>
              <a:pPr algn="r"/>
              <a:t>38</a:t>
            </a:fld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35172" name="Номер слайда 3"/>
          <p:cNvSpPr txBox="1">
            <a:spLocks noGrp="1"/>
          </p:cNvSpPr>
          <p:nvPr/>
        </p:nvSpPr>
        <p:spPr bwMode="auto">
          <a:xfrm>
            <a:off x="3902020" y="9140727"/>
            <a:ext cx="2984553" cy="4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27" tIns="47164" rIns="94327" bIns="47164" anchor="b"/>
          <a:lstStyle/>
          <a:p>
            <a:pPr algn="r"/>
            <a:fld id="{31D091B7-D0F3-413D-998A-9124DAF8DD5B}" type="slidenum">
              <a:rPr lang="ru-RU" sz="1200">
                <a:solidFill>
                  <a:srgbClr val="000000"/>
                </a:solidFill>
                <a:cs typeface="Arial" charset="0"/>
              </a:rPr>
              <a:pPr algn="r"/>
              <a:t>39</a:t>
            </a:fld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1" tIns="47170" rIns="94341" bIns="47170" anchor="b"/>
          <a:lstStyle/>
          <a:p>
            <a:pPr algn="r" defTabSz="942897"/>
            <a:fld id="{A00C6D3E-B801-44E5-B464-5E704FEA7C98}" type="slidenum">
              <a:rPr lang="ru-RU" sz="1200">
                <a:solidFill>
                  <a:prstClr val="black"/>
                </a:solidFill>
              </a:rPr>
              <a:pPr algn="r" defTabSz="942897"/>
              <a:t>9</a:t>
            </a:fld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рамках использования технологий </a:t>
            </a:r>
            <a:r>
              <a:rPr lang="ru-RU" dirty="0" err="1" smtClean="0"/>
              <a:t>кодизайна</a:t>
            </a:r>
            <a:r>
              <a:rPr lang="ru-RU" dirty="0" smtClean="0"/>
              <a:t> проанализируем как в тех же координатах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менятся</a:t>
            </a:r>
            <a:r>
              <a:rPr lang="ru-RU" baseline="0" dirty="0" smtClean="0"/>
              <a:t> других характеристики, для определения что стало причиной сильного снижения эффективности.</a:t>
            </a:r>
          </a:p>
          <a:p>
            <a:r>
              <a:rPr lang="ru-RU" baseline="0" dirty="0" smtClean="0"/>
              <a:t>Видим что скорость передачи данных по </a:t>
            </a:r>
            <a:r>
              <a:rPr lang="en-US" baseline="0" dirty="0" err="1" smtClean="0"/>
              <a:t>Infiniband</a:t>
            </a:r>
            <a:r>
              <a:rPr lang="en-US" baseline="0" dirty="0" smtClean="0"/>
              <a:t> </a:t>
            </a:r>
            <a:r>
              <a:rPr lang="ru-RU" baseline="0" dirty="0" smtClean="0"/>
              <a:t>показывает аномальную активность. Проанализируем более детально при фиксированном размере </a:t>
            </a:r>
            <a:r>
              <a:rPr lang="ru-RU" baseline="0" dirty="0" err="1" smtClean="0"/>
              <a:t>задаичи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51A85-EF6F-4523-85D0-F37932AF60DE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5237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63844" name="Номер слайда 3"/>
          <p:cNvSpPr txBox="1">
            <a:spLocks noGrp="1"/>
          </p:cNvSpPr>
          <p:nvPr/>
        </p:nvSpPr>
        <p:spPr bwMode="auto">
          <a:xfrm>
            <a:off x="3902076" y="9140826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68" tIns="49084" rIns="98168" bIns="49084" anchor="b"/>
          <a:lstStyle/>
          <a:p>
            <a:pPr algn="r"/>
            <a:fld id="{6EE6E2F0-5499-4680-95CF-944974772A64}" type="slidenum">
              <a:rPr lang="ru-RU" sz="1300">
                <a:solidFill>
                  <a:srgbClr val="000000"/>
                </a:solidFill>
                <a:cs typeface="Arial" charset="0"/>
              </a:rPr>
              <a:pPr algn="r"/>
              <a:t>41</a:t>
            </a:fld>
            <a:endParaRPr lang="ru-RU" sz="13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63844" name="Номер слайда 3"/>
          <p:cNvSpPr txBox="1">
            <a:spLocks noGrp="1"/>
          </p:cNvSpPr>
          <p:nvPr/>
        </p:nvSpPr>
        <p:spPr bwMode="auto">
          <a:xfrm>
            <a:off x="3902076" y="9140826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68" tIns="49084" rIns="98168" bIns="49084" anchor="b"/>
          <a:lstStyle/>
          <a:p>
            <a:pPr algn="r"/>
            <a:fld id="{6EE6E2F0-5499-4680-95CF-944974772A64}" type="slidenum">
              <a:rPr lang="ru-RU" sz="1300">
                <a:solidFill>
                  <a:srgbClr val="000000"/>
                </a:solidFill>
                <a:cs typeface="Arial" charset="0"/>
              </a:rPr>
              <a:pPr algn="r"/>
              <a:t>14</a:t>
            </a:fld>
            <a:endParaRPr lang="ru-RU" sz="13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63844" name="Номер слайда 3"/>
          <p:cNvSpPr txBox="1">
            <a:spLocks noGrp="1"/>
          </p:cNvSpPr>
          <p:nvPr/>
        </p:nvSpPr>
        <p:spPr bwMode="auto">
          <a:xfrm>
            <a:off x="3902076" y="9140826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68" tIns="49084" rIns="98168" bIns="49084" anchor="b"/>
          <a:lstStyle/>
          <a:p>
            <a:pPr algn="r"/>
            <a:fld id="{6EE6E2F0-5499-4680-95CF-944974772A64}" type="slidenum">
              <a:rPr lang="ru-RU" sz="1300">
                <a:solidFill>
                  <a:srgbClr val="000000"/>
                </a:solidFill>
                <a:cs typeface="Arial" charset="0"/>
              </a:rPr>
              <a:pPr algn="r"/>
              <a:t>15</a:t>
            </a:fld>
            <a:endParaRPr lang="ru-RU" sz="13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63844" name="Номер слайда 3"/>
          <p:cNvSpPr txBox="1">
            <a:spLocks noGrp="1"/>
          </p:cNvSpPr>
          <p:nvPr/>
        </p:nvSpPr>
        <p:spPr bwMode="auto">
          <a:xfrm>
            <a:off x="3902076" y="9140826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68" tIns="49084" rIns="98168" bIns="49084" anchor="b"/>
          <a:lstStyle/>
          <a:p>
            <a:pPr algn="r"/>
            <a:fld id="{6EE6E2F0-5499-4680-95CF-944974772A64}" type="slidenum">
              <a:rPr lang="ru-RU" sz="1300">
                <a:solidFill>
                  <a:srgbClr val="000000"/>
                </a:solidFill>
                <a:cs typeface="Arial" charset="0"/>
              </a:rPr>
              <a:pPr algn="r"/>
              <a:t>16</a:t>
            </a:fld>
            <a:endParaRPr lang="ru-RU" sz="13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35172" name="Номер слайда 3"/>
          <p:cNvSpPr txBox="1">
            <a:spLocks noGrp="1"/>
          </p:cNvSpPr>
          <p:nvPr/>
        </p:nvSpPr>
        <p:spPr bwMode="auto">
          <a:xfrm>
            <a:off x="3902020" y="9140727"/>
            <a:ext cx="2984553" cy="4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27" tIns="47164" rIns="94327" bIns="47164" anchor="b"/>
          <a:lstStyle/>
          <a:p>
            <a:pPr algn="r"/>
            <a:fld id="{31D091B7-D0F3-413D-998A-9124DAF8DD5B}" type="slidenum">
              <a:rPr lang="ru-RU" sz="1200">
                <a:solidFill>
                  <a:srgbClr val="000000"/>
                </a:solidFill>
                <a:cs typeface="Arial" charset="0"/>
              </a:rPr>
              <a:pPr algn="r"/>
              <a:t>17</a:t>
            </a:fld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63844" name="Номер слайда 3"/>
          <p:cNvSpPr txBox="1">
            <a:spLocks noGrp="1"/>
          </p:cNvSpPr>
          <p:nvPr/>
        </p:nvSpPr>
        <p:spPr bwMode="auto">
          <a:xfrm>
            <a:off x="3902076" y="9140826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68" tIns="49084" rIns="98168" bIns="49084" anchor="b"/>
          <a:lstStyle/>
          <a:p>
            <a:pPr algn="r"/>
            <a:fld id="{6EE6E2F0-5499-4680-95CF-944974772A64}" type="slidenum">
              <a:rPr lang="ru-RU" sz="1300">
                <a:solidFill>
                  <a:srgbClr val="000000"/>
                </a:solidFill>
                <a:cs typeface="Arial" charset="0"/>
              </a:rPr>
              <a:pPr algn="r"/>
              <a:t>18</a:t>
            </a:fld>
            <a:endParaRPr lang="ru-RU" sz="13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63844" name="Номер слайда 3"/>
          <p:cNvSpPr txBox="1">
            <a:spLocks noGrp="1"/>
          </p:cNvSpPr>
          <p:nvPr/>
        </p:nvSpPr>
        <p:spPr bwMode="auto">
          <a:xfrm>
            <a:off x="3902076" y="9140826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68" tIns="49084" rIns="98168" bIns="49084" anchor="b"/>
          <a:lstStyle/>
          <a:p>
            <a:pPr algn="r"/>
            <a:fld id="{6EE6E2F0-5499-4680-95CF-944974772A64}" type="slidenum">
              <a:rPr lang="ru-RU" sz="1300">
                <a:solidFill>
                  <a:srgbClr val="000000"/>
                </a:solidFill>
                <a:cs typeface="Arial" charset="0"/>
              </a:rPr>
              <a:pPr algn="r"/>
              <a:t>19</a:t>
            </a:fld>
            <a:endParaRPr lang="ru-RU" sz="13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1A546-A162-4B2D-87D3-E6822AA00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DC24B-4E75-45EF-AB4D-6A4B5B5E3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1FE4B-028E-45B5-9FDC-9E7F430977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DC24B-4E75-45EF-AB4D-6A4B5B5E3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294E0-74CC-4DB0-AA87-3685D5F25F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3CAD-D122-4823-8237-CD2EA9776B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25D26-7B52-4ABD-9FD1-B9EBA9B92F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6DCB3-C8F7-4D71-955D-5888EB960E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C390-7A54-48EC-88CF-2FC0F8F884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EF709-3C14-4E66-BE3D-B67A675DE5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C9F3D-37B2-4CF1-B818-6D4884F4D5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B1B3B-E0B5-4FA3-AF06-18DA27D793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294E0-74CC-4DB0-AA87-3685D5F25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E48B4-4B1D-4C44-8B5E-300EDD970C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256AE-C364-499E-84AE-CAE6F28F93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1F326-98F4-4189-B0A7-DF39C1DA61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0421B-2029-4AED-BCD8-334CCDC158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36504-5E37-469B-8893-695A070A26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FE138-F3A5-4A8A-8257-4073EBAD90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12B0-8A91-4051-904B-4925D5E98C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130BF-39D1-47C0-8E3A-0761FC2D8F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97712-ABCE-432A-9C40-03B61379B3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0600-6053-44E1-BF71-2CBFB4BD2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6BFA0-6ACB-414B-94D1-03FECE6730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857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3CAD-D122-4823-8237-CD2EA9776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A924-B623-4A6B-85BD-9E4BA22ADE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6BFA0-6ACB-414B-94D1-03FECE6730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7093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D163-BAA0-4697-B3A1-F1E54CE856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6BFA0-6ACB-414B-94D1-03FECE6730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7802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0BD1-03B2-4665-B4D6-2A52BDC6DD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6BFA0-6ACB-414B-94D1-03FECE6730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7225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61C8-F9F9-4843-BDCE-7AB652B4FE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6BFA0-6ACB-414B-94D1-03FECE6730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7840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3041-0E3F-43CD-9503-4347144542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6BFA0-6ACB-414B-94D1-03FECE6730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6020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9AC-2584-4B3B-911A-DCBA23635A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6BFA0-6ACB-414B-94D1-03FECE6730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2419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EE22-D4A5-4226-8AD3-4FB080D8B3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6BFA0-6ACB-414B-94D1-03FECE6730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4310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06C7-17D4-436D-A38F-0843AF9C15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6BFA0-6ACB-414B-94D1-03FECE6730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5776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2078-FCC7-431D-9A19-0694A2730A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6BFA0-6ACB-414B-94D1-03FECE6730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9770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5B1E-EBF4-4CD3-91AC-3C7B23EC3B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6BFA0-6ACB-414B-94D1-03FECE6730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709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25D26-7B52-4ABD-9FD1-B9EBA9B92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1A546-A162-4B2D-87D3-E6822AA000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738B9-C9B7-4DDC-A719-D27D138EA3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C3BB7-FB53-49E9-B711-B4C31894C9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4CF82-86DE-477B-B411-C471ED0A93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2F041-FB4A-4130-8E91-43A7411647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56B78-E5C1-46B0-9A02-1F71426CF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03D1A-28C3-4964-A505-B3ED2248EB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02BAE-A68A-4F4F-889E-D141C41F50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1FE4B-028E-45B5-9FDC-9E7F430977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DC24B-4E75-45EF-AB4D-6A4B5B5E3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2A592-4DA9-435E-BEB5-627B2FA8DE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294E0-74CC-4DB0-AA87-3685D5F25F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3CAD-D122-4823-8237-CD2EA9776B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25D26-7B52-4ABD-9FD1-B9EBA9B92F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CD5A8-FBCE-4BC4-B921-AD135DEF45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9E0AA-9630-4CF5-8800-1D74AA1C96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4E97C-151F-4CB6-B3AF-34489BCE7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5108F-594A-4D56-B785-A8D92CC5FD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C3B10-749F-4B33-86B7-6B74EDC1B2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738B9-C9B7-4DDC-A719-D27D138EA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023ED-938A-4E23-A881-400A40AE65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78858-D7C3-42B3-9C6A-03E51E3BC6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D391A-59C8-46FE-A09B-816E0DAA84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40788-2E15-4DB0-A721-260F9CB724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AB8BA-D1F3-4448-8D6A-8148B3E77E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BCD08-F350-49E9-A6FC-2B6CB789B1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377B3-BFC9-4DF8-B8D1-0BAF1142FB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B167E-5662-4F56-892D-66A97D1B51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94161-685D-4FBD-A679-609CCF376B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C5E4-810E-41DB-BB89-ED7F111FE8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C3BB7-FB53-49E9-B711-B4C31894C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5E6C9-D6D4-4E44-AF09-12DDC090A7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785B-343D-44D5-A61B-497714243E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450E1-695D-4765-8820-5BEEE74DEA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29DD8-E19F-441B-8809-3DB629773E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F6911-2B49-4912-BDA4-5102BA7318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4F790-4C66-40AF-9B40-DFEDDF9D48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4091E-C345-44A0-9A1C-E282ABB54C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CF3A3-CB6E-44E2-98D9-3603350F6C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DE0C-BF75-4E8A-B920-54FBA20AAD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0F3A7-5461-4D44-A1E8-81AE1B1DD3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4CF82-86DE-477B-B411-C471ED0A9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664EE-DB74-4E5F-A30D-4502A94784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A7F52-344D-4CB5-A6A2-888889B5FC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97B40-F914-45A7-9FD5-E2A3DAA46D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5A294-703A-4793-B3C9-C930B25ABC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C49E1-2336-4F15-AC44-EA5DEC1AD4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62E67-652B-46DD-81DC-A082DFE4AD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7A839-F3A6-44FB-B7B3-B1AF9D3A1B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34510-AD48-4E43-B4E4-9FE28619F9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6140B-359F-4621-AFCF-CFD1EFF615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1161B-1A95-4D7A-93B4-6C00F1447D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2F041-FB4A-4130-8E91-43A741164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D0D8B-9811-4D0D-8141-59EA9F7C63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A607C-9CB1-430C-93D2-CF6F272A62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3E8E6-918C-4C74-86BF-3D0315E6BB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EDFCF-5A84-4B53-BAC2-A35484815D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94759-7434-4DA6-B67C-B25A8E8A23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DF045-6030-490D-BDBB-7E3A0C9D36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DFFE3B-6504-434A-89CD-EFBF9178F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8F7913-E4EA-454A-AC5A-87377F3F1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BC78A8-5376-499F-B64A-C4016CDBC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066C4B-F4AF-4F23-B840-F4E03FDA8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56B78-E5C1-46B0-9A02-1F71426CF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B1CA5B-59DA-4B12-AE93-CBF30BAA4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F5A4C3-0A6F-48B0-89AD-DE89141DA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602DF5-6153-4252-9CCA-FC2115D19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314591-ACC9-41CD-92CA-8F6A7424E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A7D1B6-E2C1-4AAA-8027-8BEE54C2F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35D27-8CCD-4B81-A712-82650C769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A6CF0-95B0-49F2-88C2-40E8CE019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145-4124-4BF5-A1FA-730BD1296A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6509-B859-4568-8962-4307557981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145-4124-4BF5-A1FA-730BD1296A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6509-B859-4568-8962-4307557981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145-4124-4BF5-A1FA-730BD1296A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6509-B859-4568-8962-4307557981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03D1A-28C3-4964-A505-B3ED2248E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145-4124-4BF5-A1FA-730BD1296A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6509-B859-4568-8962-4307557981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145-4124-4BF5-A1FA-730BD1296A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6509-B859-4568-8962-4307557981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145-4124-4BF5-A1FA-730BD1296A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6509-B859-4568-8962-4307557981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145-4124-4BF5-A1FA-730BD1296A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6509-B859-4568-8962-4307557981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145-4124-4BF5-A1FA-730BD1296A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6509-B859-4568-8962-4307557981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145-4124-4BF5-A1FA-730BD1296A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6509-B859-4568-8962-4307557981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145-4124-4BF5-A1FA-730BD1296A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6509-B859-4568-8962-4307557981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145-4124-4BF5-A1FA-730BD1296A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6509-B859-4568-8962-4307557981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2738C49-77C3-4A6E-954B-143A9E814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A6D6426-5B2D-4CF3-A9B7-ED8F56CFC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02BAE-A68A-4F4F-889E-D141C41F5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7BCA11C-75BB-40C5-A70E-602F1189D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4554DF8-004F-46F1-B4B4-5591A9445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A39D2A3-6D44-4304-A2A0-9A72AFFE9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DF7B88D-B6C7-441F-8518-5DA22D201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E08B483-C73B-4811-AD6E-F3B5BD18B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2102EEB-D04A-40AE-928F-7D06EE4B7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560B595-A0E9-4E57-A8AE-D78E979A4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A619138-1031-44AA-B14F-D1A98EC30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578B793-F6F7-4451-9DAC-2C28412F2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905B2F6-6CBE-4C46-8E86-433553D0C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1FE4B-028E-45B5-9FDC-9E7F43097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49E3FD6-19C3-438D-9DF4-0E6A0A68B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BD9D058-E5F9-4CD9-92CF-01C1D2715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1A546-A162-4B2D-87D3-E6822AA000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738B9-C9B7-4DDC-A719-D27D138EA3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C3BB7-FB53-49E9-B711-B4C31894C9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4CF82-86DE-477B-B411-C471ED0A93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2F041-FB4A-4130-8E91-43A7411647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56B78-E5C1-46B0-9A02-1F71426CF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03D1A-28C3-4964-A505-B3ED2248EB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02BAE-A68A-4F4F-889E-D141C41F50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4D3B45-9EE4-4395-B8C2-24C3A7FC2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64F1D8-D6CE-4F85-94EF-AF15F11158A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10.06.2015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76BFA0-6ACB-414B-94D1-03FECE67306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34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4D3B45-9EE4-4395-B8C2-24C3A7FC28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36E396-9FCF-4FC1-A0D1-39BE8EA44C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A858019-93DB-4DC8-83DB-753D424F66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9F0A54-A190-4DF0-9BC7-04D3D7FCD6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A30CE6-B4DF-490D-8F8C-1EE261FE0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EFF145-4124-4BF5-A1FA-730BD1296AF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10.06.2015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D176509-B859-4568-8962-4307557981E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A62601-DF60-4241-8485-01B669C4A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  <p:sldLayoutId id="2147484138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4D3B45-9EE4-4395-B8C2-24C3A7FC28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21F178-AF3C-41CA-BCC8-16C45895AE4A}" type="slidenum">
              <a:rPr lang="ru-RU">
                <a:solidFill>
                  <a:srgbClr val="000000"/>
                </a:solidFill>
                <a:cs typeface="Arial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MSU_Panorama1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66225" cy="68707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490734"/>
          </a:xfrm>
          <a:prstGeom prst="rect">
            <a:avLst/>
          </a:prstGeom>
          <a:effectLst>
            <a:outerShdw blurRad="12700" dist="12700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sz="1600" i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1200" i="1" dirty="0" smtClean="0">
                <a:solidFill>
                  <a:srgbClr val="FFFFFF"/>
                </a:solidFill>
              </a:rPr>
              <a:t>International conference</a:t>
            </a:r>
            <a:endParaRPr lang="ru-RU" sz="1200" i="1" dirty="0" smtClean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1200" i="1" dirty="0" smtClean="0">
                <a:solidFill>
                  <a:srgbClr val="FFFFFF"/>
                </a:solidFill>
              </a:rPr>
              <a:t>“Modern problems of computational mathematics and mathematical modeling”</a:t>
            </a:r>
            <a:r>
              <a:rPr lang="ru-RU" sz="1200" i="1" dirty="0" smtClean="0">
                <a:solidFill>
                  <a:srgbClr val="FFFFFF"/>
                </a:solidFill>
              </a:rPr>
              <a:t>,</a:t>
            </a:r>
          </a:p>
          <a:p>
            <a:pPr algn="ctr">
              <a:defRPr/>
            </a:pPr>
            <a:r>
              <a:rPr lang="en-US" sz="1200" i="1" dirty="0" smtClean="0">
                <a:solidFill>
                  <a:srgbClr val="FFFFFF"/>
                </a:solidFill>
              </a:rPr>
              <a:t>dedicated to the 90th anniversary of academician </a:t>
            </a:r>
            <a:r>
              <a:rPr lang="en-US" sz="1200" i="1" dirty="0" err="1" smtClean="0">
                <a:solidFill>
                  <a:srgbClr val="FFFFFF"/>
                </a:solidFill>
              </a:rPr>
              <a:t>G.I.Marchuk</a:t>
            </a:r>
            <a:endParaRPr lang="en-US" sz="1200" i="1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ru-RU" sz="1400" i="1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ru-RU" sz="1400" i="1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ru-RU" sz="2400" i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2400" i="1" dirty="0">
                <a:solidFill>
                  <a:srgbClr val="FFFFFF"/>
                </a:solidFill>
              </a:rPr>
              <a:t/>
            </a:r>
            <a:br>
              <a:rPr lang="en-US" sz="2400" i="1" dirty="0">
                <a:solidFill>
                  <a:srgbClr val="FFFFFF"/>
                </a:solidFill>
              </a:rPr>
            </a:br>
            <a:r>
              <a:rPr lang="en-US" sz="2800" i="1" dirty="0" err="1" smtClean="0">
                <a:solidFill>
                  <a:srgbClr val="FFFFFF"/>
                </a:solidFill>
              </a:rPr>
              <a:t>AlgoWiki</a:t>
            </a:r>
            <a:r>
              <a:rPr lang="en-US" sz="2800" i="1" dirty="0" smtClean="0">
                <a:solidFill>
                  <a:srgbClr val="FFFFFF"/>
                </a:solidFill>
              </a:rPr>
              <a:t>: an Open Encyclopedia </a:t>
            </a:r>
          </a:p>
          <a:p>
            <a:pPr algn="ctr">
              <a:defRPr/>
            </a:pPr>
            <a:r>
              <a:rPr lang="en-US" sz="2800" i="1" dirty="0" smtClean="0">
                <a:solidFill>
                  <a:srgbClr val="FFFFFF"/>
                </a:solidFill>
              </a:rPr>
              <a:t>of Parallel Algorithmic Features</a:t>
            </a:r>
            <a:endParaRPr lang="ru-RU" sz="2800" i="1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ru-RU" sz="2400" i="1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ru-RU" sz="2400" i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2000" i="1" dirty="0" smtClean="0">
                <a:solidFill>
                  <a:srgbClr val="FFFFFF"/>
                </a:solidFill>
              </a:rPr>
              <a:t>Prof. Vladimir </a:t>
            </a:r>
            <a:r>
              <a:rPr lang="en-US" sz="2000" i="1" dirty="0" err="1" smtClean="0">
                <a:solidFill>
                  <a:srgbClr val="FFFFFF"/>
                </a:solidFill>
              </a:rPr>
              <a:t>Voevodin</a:t>
            </a:r>
            <a:endParaRPr lang="ru-RU" sz="1600" i="1" dirty="0" smtClean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1600" i="1" dirty="0" smtClean="0">
                <a:solidFill>
                  <a:srgbClr val="FFFFFF"/>
                </a:solidFill>
              </a:rPr>
              <a:t>Deputy Director</a:t>
            </a:r>
            <a:r>
              <a:rPr lang="ru-RU" sz="1600" i="1" dirty="0" smtClean="0">
                <a:solidFill>
                  <a:srgbClr val="FFFFFF"/>
                </a:solidFill>
              </a:rPr>
              <a:t> </a:t>
            </a:r>
            <a:r>
              <a:rPr lang="en-US" sz="1600" i="1" dirty="0" smtClean="0">
                <a:solidFill>
                  <a:srgbClr val="FFFFFF"/>
                </a:solidFill>
              </a:rPr>
              <a:t>RCC MSU</a:t>
            </a:r>
            <a:endParaRPr lang="ru-RU" sz="1600" i="1" dirty="0" smtClean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1600" i="1" dirty="0" smtClean="0">
                <a:solidFill>
                  <a:srgbClr val="FFFFFF"/>
                </a:solidFill>
              </a:rPr>
              <a:t>Head of Department</a:t>
            </a:r>
            <a:r>
              <a:rPr lang="ru-RU" sz="1600" i="1" dirty="0" smtClean="0">
                <a:solidFill>
                  <a:srgbClr val="FFFFFF"/>
                </a:solidFill>
              </a:rPr>
              <a:t> </a:t>
            </a:r>
            <a:r>
              <a:rPr lang="en-US" sz="1600" i="1" dirty="0" smtClean="0">
                <a:solidFill>
                  <a:srgbClr val="FFFFFF"/>
                </a:solidFill>
              </a:rPr>
              <a:t>on Supercomputers and Quantum Informatics</a:t>
            </a:r>
            <a:r>
              <a:rPr lang="ru-RU" sz="1600" i="1" dirty="0" smtClean="0">
                <a:solidFill>
                  <a:srgbClr val="FFFFFF"/>
                </a:solidFill>
              </a:rPr>
              <a:t> </a:t>
            </a:r>
            <a:r>
              <a:rPr lang="en-US" sz="1600" i="1" dirty="0" smtClean="0">
                <a:solidFill>
                  <a:srgbClr val="FFFFFF"/>
                </a:solidFill>
              </a:rPr>
              <a:t>CMC MSU</a:t>
            </a:r>
            <a:endParaRPr lang="ru-RU" sz="1600" i="1" dirty="0" smtClean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1600" i="1" dirty="0" smtClean="0">
                <a:solidFill>
                  <a:srgbClr val="FFFFFF"/>
                </a:solidFill>
              </a:rPr>
              <a:t>voevodin@parallel.ru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600" i="1" dirty="0">
                <a:solidFill>
                  <a:srgbClr val="FFFFFF"/>
                </a:solidFill>
              </a:rPr>
              <a:t/>
            </a:r>
            <a:br>
              <a:rPr lang="en-US" sz="1600" i="1" dirty="0">
                <a:solidFill>
                  <a:srgbClr val="FFFFFF"/>
                </a:solidFill>
              </a:rPr>
            </a:br>
            <a:r>
              <a:rPr lang="en-US" sz="2000" i="1" dirty="0">
                <a:solidFill>
                  <a:srgbClr val="FFFFFF"/>
                </a:solidFill>
              </a:rPr>
              <a:t/>
            </a:r>
            <a:br>
              <a:rPr lang="en-US" sz="2000" i="1" dirty="0">
                <a:solidFill>
                  <a:srgbClr val="FFFFFF"/>
                </a:solidFill>
              </a:rPr>
            </a:b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05599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1" dirty="0" smtClean="0">
                <a:solidFill>
                  <a:srgbClr val="FFFFFF"/>
                </a:solidFill>
              </a:rPr>
              <a:t>June </a:t>
            </a:r>
            <a:r>
              <a:rPr lang="ru-RU" sz="1400" i="1" dirty="0" smtClean="0">
                <a:solidFill>
                  <a:srgbClr val="FFFFFF"/>
                </a:solidFill>
              </a:rPr>
              <a:t>10</a:t>
            </a:r>
            <a:r>
              <a:rPr lang="en-US" sz="1400" i="1" baseline="30000" dirty="0" err="1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</a:t>
            </a:r>
            <a:r>
              <a:rPr lang="en-US" sz="1400" i="1" dirty="0" smtClean="0">
                <a:solidFill>
                  <a:srgbClr val="FFFFFF"/>
                </a:solidFill>
              </a:rPr>
              <a:t>, </a:t>
            </a:r>
            <a:r>
              <a:rPr lang="ru-RU" sz="1400" i="1" dirty="0" smtClean="0">
                <a:solidFill>
                  <a:srgbClr val="FFFFFF"/>
                </a:solidFill>
              </a:rPr>
              <a:t>2015</a:t>
            </a:r>
            <a:r>
              <a:rPr lang="ru-RU" sz="1400" i="1" dirty="0" smtClean="0">
                <a:solidFill>
                  <a:srgbClr val="FFFFFF"/>
                </a:solidFill>
              </a:rPr>
              <a:t>, </a:t>
            </a:r>
            <a:r>
              <a:rPr lang="en-US" sz="1400" i="1" dirty="0" smtClean="0">
                <a:solidFill>
                  <a:srgbClr val="FFFFFF"/>
                </a:solidFill>
              </a:rPr>
              <a:t>INM RAS</a:t>
            </a:r>
            <a:r>
              <a:rPr lang="ru-RU" sz="1400" i="1" dirty="0" smtClean="0">
                <a:solidFill>
                  <a:srgbClr val="FFFFFF"/>
                </a:solidFill>
              </a:rPr>
              <a:t>, </a:t>
            </a:r>
            <a:r>
              <a:rPr lang="en-US" sz="1400" i="1" dirty="0" smtClean="0">
                <a:solidFill>
                  <a:srgbClr val="FFFFFF"/>
                </a:solidFill>
              </a:rPr>
              <a:t>Moscow</a:t>
            </a:r>
            <a:endParaRPr lang="ru-RU" sz="1400" i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ото 1.jpg"/>
          <p:cNvPicPr>
            <a:picLocks noChangeAspect="1"/>
          </p:cNvPicPr>
          <p:nvPr/>
        </p:nvPicPr>
        <p:blipFill>
          <a:blip r:embed="rId2" cstate="print"/>
          <a:srcRect r="7502"/>
          <a:stretch>
            <a:fillRect/>
          </a:stretch>
        </p:blipFill>
        <p:spPr>
          <a:xfrm>
            <a:off x="3059832" y="1752569"/>
            <a:ext cx="3030649" cy="245732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фото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2760" y="3918780"/>
            <a:ext cx="2981408" cy="223605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Рисунок 10" descr="фото 2.jpg"/>
          <p:cNvPicPr>
            <a:picLocks noChangeAspect="1"/>
          </p:cNvPicPr>
          <p:nvPr/>
        </p:nvPicPr>
        <p:blipFill>
          <a:blip r:embed="rId4" cstate="print"/>
          <a:srcRect r="3513"/>
          <a:stretch>
            <a:fillRect/>
          </a:stretch>
        </p:blipFill>
        <p:spPr>
          <a:xfrm>
            <a:off x="467544" y="3879154"/>
            <a:ext cx="3001551" cy="22861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Рисунок 8" descr="2013-05-23 14.17.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558" y="1755570"/>
            <a:ext cx="3001232" cy="218653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Рисунок 11" descr="IMG_24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3789040"/>
            <a:ext cx="2088232" cy="2784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Рисунок 12" descr="IMG_24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1412776"/>
            <a:ext cx="2086985" cy="27826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0" y="468313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MSU Supercomputer “Lomonosov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1693" y="6208848"/>
            <a:ext cx="5193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1 rack = 256 nodes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Intel (14c) + NVIDIA = 515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Tflop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/s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“Lomonosov-2” Supercomputer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(5 racks) = 2.5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Pflop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/s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1691680" y="3284984"/>
            <a:ext cx="3960440" cy="2677656"/>
            <a:chOff x="1691680" y="3284984"/>
            <a:chExt cx="3960440" cy="2677656"/>
          </a:xfrm>
        </p:grpSpPr>
        <p:sp>
          <p:nvSpPr>
            <p:cNvPr id="15" name="TextBox 14"/>
            <p:cNvSpPr txBox="1"/>
            <p:nvPr/>
          </p:nvSpPr>
          <p:spPr>
            <a:xfrm>
              <a:off x="1691680" y="3284984"/>
              <a:ext cx="3960440" cy="267765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i="1" dirty="0" smtClean="0"/>
            </a:p>
            <a:p>
              <a:pPr algn="ctr"/>
              <a:r>
                <a:rPr lang="en-US" sz="1400" i="1" dirty="0" smtClean="0"/>
                <a:t>MSU Supercomputer Center</a:t>
              </a:r>
              <a:r>
                <a:rPr lang="ru-RU" sz="1400" i="1" dirty="0" smtClean="0"/>
                <a:t>:</a:t>
              </a:r>
              <a:endParaRPr lang="en-US" sz="1400" i="1" dirty="0" smtClean="0"/>
            </a:p>
            <a:p>
              <a:pPr algn="ctr"/>
              <a:endParaRPr lang="en-US" sz="1400" i="1" dirty="0" smtClean="0"/>
            </a:p>
            <a:p>
              <a:pPr algn="ctr"/>
              <a:r>
                <a:rPr lang="en-US" sz="1400" i="1" dirty="0" smtClean="0"/>
                <a:t>Users: 2511</a:t>
              </a:r>
            </a:p>
            <a:p>
              <a:pPr algn="ctr"/>
              <a:r>
                <a:rPr lang="en-US" sz="1400" i="1" dirty="0" smtClean="0"/>
                <a:t>Projects: 1607</a:t>
              </a:r>
            </a:p>
            <a:p>
              <a:pPr algn="ctr"/>
              <a:r>
                <a:rPr lang="en-US" sz="1400" i="1" dirty="0" smtClean="0"/>
                <a:t>Organizations: 302</a:t>
              </a:r>
            </a:p>
            <a:p>
              <a:pPr algn="ctr"/>
              <a:endParaRPr lang="ru-RU" sz="1400" i="1" dirty="0" smtClean="0"/>
            </a:p>
            <a:p>
              <a:pPr algn="ctr"/>
              <a:endParaRPr lang="en-US" sz="1400" i="1" dirty="0" smtClean="0"/>
            </a:p>
            <a:p>
              <a:pPr algn="ctr"/>
              <a:endParaRPr lang="en-US" sz="1400" i="1" dirty="0" smtClean="0"/>
            </a:p>
            <a:p>
              <a:pPr algn="ctr"/>
              <a:endParaRPr lang="en-US" sz="1400" i="1" dirty="0" smtClean="0"/>
            </a:p>
            <a:p>
              <a:pPr algn="ctr"/>
              <a:endParaRPr lang="en-US" sz="1400" i="1" dirty="0" smtClean="0"/>
            </a:p>
            <a:p>
              <a:pPr algn="ctr"/>
              <a:endParaRPr lang="ru-RU" sz="1400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91680" y="4779149"/>
              <a:ext cx="396044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MSU Faculties/ Institutes</a:t>
              </a:r>
              <a:r>
                <a:rPr lang="ru-RU" sz="1400" i="1" dirty="0" smtClean="0"/>
                <a:t> </a:t>
              </a:r>
              <a:r>
                <a:rPr lang="en-US" sz="1400" i="1" dirty="0" smtClean="0"/>
                <a:t>: 20+</a:t>
              </a:r>
            </a:p>
            <a:p>
              <a:pPr algn="ctr"/>
              <a:endParaRPr lang="en-US" sz="1400" i="1" dirty="0" smtClean="0"/>
            </a:p>
            <a:p>
              <a:pPr algn="ctr"/>
              <a:r>
                <a:rPr lang="en-US" sz="1600" i="1" dirty="0" smtClean="0">
                  <a:solidFill>
                    <a:srgbClr val="FF0000"/>
                  </a:solidFill>
                </a:rPr>
                <a:t>Computational science is everywhere…</a:t>
              </a:r>
            </a:p>
            <a:p>
              <a:pPr algn="ctr"/>
              <a:endParaRPr lang="ru-RU" sz="14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340768"/>
            <a:ext cx="1700339" cy="302433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7"/>
          <p:cNvGrpSpPr/>
          <p:nvPr/>
        </p:nvGrpSpPr>
        <p:grpSpPr>
          <a:xfrm>
            <a:off x="179512" y="3073154"/>
            <a:ext cx="8780782" cy="1878900"/>
            <a:chOff x="35496" y="620688"/>
            <a:chExt cx="8780782" cy="1878900"/>
          </a:xfrm>
        </p:grpSpPr>
        <p:grpSp>
          <p:nvGrpSpPr>
            <p:cNvPr id="3" name="Группа 18"/>
            <p:cNvGrpSpPr/>
            <p:nvPr/>
          </p:nvGrpSpPr>
          <p:grpSpPr>
            <a:xfrm>
              <a:off x="35496" y="620688"/>
              <a:ext cx="4392488" cy="1872208"/>
              <a:chOff x="0" y="2276872"/>
              <a:chExt cx="9144000" cy="4392488"/>
            </a:xfrm>
          </p:grpSpPr>
          <p:pic>
            <p:nvPicPr>
              <p:cNvPr id="36" name="Рисунок 5" descr="lomonosov.jpg"/>
              <p:cNvPicPr>
                <a:picLocks noChangeAspect="1"/>
              </p:cNvPicPr>
              <p:nvPr/>
            </p:nvPicPr>
            <p:blipFill>
              <a:blip r:embed="rId2" cstate="print"/>
              <a:srcRect r="23739"/>
              <a:stretch>
                <a:fillRect/>
              </a:stretch>
            </p:blipFill>
            <p:spPr bwMode="auto">
              <a:xfrm>
                <a:off x="2318367" y="2276872"/>
                <a:ext cx="6825633" cy="4392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Рисунок 5" descr="lomonosov.jpg"/>
              <p:cNvPicPr>
                <a:picLocks noChangeAspect="1"/>
              </p:cNvPicPr>
              <p:nvPr/>
            </p:nvPicPr>
            <p:blipFill>
              <a:blip r:embed="rId2" cstate="print"/>
              <a:srcRect r="37756"/>
              <a:stretch>
                <a:fillRect/>
              </a:stretch>
            </p:blipFill>
            <p:spPr bwMode="auto">
              <a:xfrm>
                <a:off x="1000175" y="3212265"/>
                <a:ext cx="2654771" cy="2093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Рисунок 5" descr="lomonosov.jpg"/>
              <p:cNvPicPr>
                <a:picLocks noChangeAspect="1"/>
              </p:cNvPicPr>
              <p:nvPr/>
            </p:nvPicPr>
            <p:blipFill>
              <a:blip r:embed="rId2" cstate="print"/>
              <a:srcRect r="37756"/>
              <a:stretch>
                <a:fillRect/>
              </a:stretch>
            </p:blipFill>
            <p:spPr bwMode="auto">
              <a:xfrm>
                <a:off x="358737" y="3645023"/>
                <a:ext cx="1279985" cy="1009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Рисунок 5" descr="lomonosov.jpg"/>
              <p:cNvPicPr>
                <a:picLocks noChangeAspect="1"/>
              </p:cNvPicPr>
              <p:nvPr/>
            </p:nvPicPr>
            <p:blipFill>
              <a:blip r:embed="rId2" cstate="print"/>
              <a:srcRect r="37756"/>
              <a:stretch>
                <a:fillRect/>
              </a:stretch>
            </p:blipFill>
            <p:spPr bwMode="auto">
              <a:xfrm>
                <a:off x="38100" y="3841343"/>
                <a:ext cx="640136" cy="504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" name="Прямоугольник 45"/>
              <p:cNvSpPr/>
              <p:nvPr/>
            </p:nvSpPr>
            <p:spPr>
              <a:xfrm>
                <a:off x="0" y="2708920"/>
                <a:ext cx="3635896" cy="3240360"/>
              </a:xfrm>
              <a:prstGeom prst="rect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525" y="3501008"/>
                <a:ext cx="1619672" cy="1224136"/>
              </a:xfrm>
              <a:prstGeom prst="rect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0" y="3717032"/>
                <a:ext cx="683568" cy="720080"/>
              </a:xfrm>
              <a:prstGeom prst="rect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 flipH="1">
              <a:off x="4423790" y="627380"/>
              <a:ext cx="4392488" cy="1872208"/>
              <a:chOff x="0" y="2276872"/>
              <a:chExt cx="9144000" cy="4392488"/>
            </a:xfrm>
          </p:grpSpPr>
          <p:pic>
            <p:nvPicPr>
              <p:cNvPr id="51" name="Рисунок 5" descr="lomonosov.jpg"/>
              <p:cNvPicPr>
                <a:picLocks noChangeAspect="1"/>
              </p:cNvPicPr>
              <p:nvPr/>
            </p:nvPicPr>
            <p:blipFill>
              <a:blip r:embed="rId2" cstate="print"/>
              <a:srcRect r="23739"/>
              <a:stretch>
                <a:fillRect/>
              </a:stretch>
            </p:blipFill>
            <p:spPr bwMode="auto">
              <a:xfrm>
                <a:off x="2318367" y="2276872"/>
                <a:ext cx="6825633" cy="4392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Рисунок 5" descr="lomonosov.jpg"/>
              <p:cNvPicPr>
                <a:picLocks noChangeAspect="1"/>
              </p:cNvPicPr>
              <p:nvPr/>
            </p:nvPicPr>
            <p:blipFill>
              <a:blip r:embed="rId2" cstate="print"/>
              <a:srcRect r="37756"/>
              <a:stretch>
                <a:fillRect/>
              </a:stretch>
            </p:blipFill>
            <p:spPr bwMode="auto">
              <a:xfrm>
                <a:off x="1000175" y="3212265"/>
                <a:ext cx="2654771" cy="2093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Рисунок 5" descr="lomonosov.jpg"/>
              <p:cNvPicPr>
                <a:picLocks noChangeAspect="1"/>
              </p:cNvPicPr>
              <p:nvPr/>
            </p:nvPicPr>
            <p:blipFill>
              <a:blip r:embed="rId2" cstate="print"/>
              <a:srcRect r="37756"/>
              <a:stretch>
                <a:fillRect/>
              </a:stretch>
            </p:blipFill>
            <p:spPr bwMode="auto">
              <a:xfrm>
                <a:off x="358737" y="3645023"/>
                <a:ext cx="1279985" cy="1009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Рисунок 5" descr="lomonosov.jpg"/>
              <p:cNvPicPr>
                <a:picLocks noChangeAspect="1"/>
              </p:cNvPicPr>
              <p:nvPr/>
            </p:nvPicPr>
            <p:blipFill>
              <a:blip r:embed="rId2" cstate="print"/>
              <a:srcRect r="37756"/>
              <a:stretch>
                <a:fillRect/>
              </a:stretch>
            </p:blipFill>
            <p:spPr bwMode="auto">
              <a:xfrm>
                <a:off x="38100" y="3841343"/>
                <a:ext cx="640136" cy="504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" name="Прямоугольник 54"/>
              <p:cNvSpPr/>
              <p:nvPr/>
            </p:nvSpPr>
            <p:spPr>
              <a:xfrm>
                <a:off x="0" y="2708920"/>
                <a:ext cx="3635896" cy="3240360"/>
              </a:xfrm>
              <a:prstGeom prst="rect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9525" y="3501008"/>
                <a:ext cx="1619672" cy="1224136"/>
              </a:xfrm>
              <a:prstGeom prst="rect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0" y="3717032"/>
                <a:ext cx="683568" cy="720080"/>
              </a:xfrm>
              <a:prstGeom prst="rect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6" name="Rectangle 18"/>
          <p:cNvSpPr>
            <a:spLocks noChangeArrowheads="1"/>
          </p:cNvSpPr>
          <p:nvPr/>
        </p:nvSpPr>
        <p:spPr bwMode="auto">
          <a:xfrm>
            <a:off x="0" y="152401"/>
            <a:ext cx="91440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do we need to know to control efficiency of supercomputer centers ? </a:t>
            </a:r>
            <a:endParaRPr lang="ru-RU" sz="28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35496" y="2857130"/>
            <a:ext cx="9073008" cy="2160240"/>
          </a:xfrm>
          <a:prstGeom prst="ellipse">
            <a:avLst/>
          </a:prstGeom>
          <a:solidFill>
            <a:schemeClr val="bg1">
              <a:alpha val="50000"/>
            </a:schemeClr>
          </a:solidFill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ru-RU" smtClean="0"/>
          </a:p>
        </p:txBody>
      </p:sp>
      <p:sp>
        <p:nvSpPr>
          <p:cNvPr id="38" name="TextBox 37"/>
          <p:cNvSpPr txBox="1"/>
          <p:nvPr/>
        </p:nvSpPr>
        <p:spPr>
          <a:xfrm>
            <a:off x="3577641" y="3140968"/>
            <a:ext cx="1225014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Licenses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4214" y="3217170"/>
            <a:ext cx="1188018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Projects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88024" y="4293096"/>
            <a:ext cx="878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Users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54757" y="3649218"/>
            <a:ext cx="1740541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Software </a:t>
            </a:r>
          </a:p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components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84168" y="4293096"/>
            <a:ext cx="108177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Quotas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06766" y="3163892"/>
            <a:ext cx="1888337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Organizations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5635" y="3654359"/>
            <a:ext cx="1740541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Hardware </a:t>
            </a:r>
          </a:p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components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5816" y="4365104"/>
            <a:ext cx="1227965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Statuses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99920" y="3649218"/>
            <a:ext cx="1716496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Applications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5787" y="3717032"/>
            <a:ext cx="1381917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Partitions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9632" y="4221088"/>
            <a:ext cx="1143262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Queues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24328" y="4149080"/>
            <a:ext cx="725007" cy="36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Jobs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5" name="Группа 67"/>
          <p:cNvGrpSpPr/>
          <p:nvPr/>
        </p:nvGrpSpPr>
        <p:grpSpPr>
          <a:xfrm>
            <a:off x="-55532" y="2786818"/>
            <a:ext cx="1531188" cy="879978"/>
            <a:chOff x="-55532" y="2780928"/>
            <a:chExt cx="1531188" cy="879978"/>
          </a:xfrm>
        </p:grpSpPr>
        <p:sp>
          <p:nvSpPr>
            <p:cNvPr id="65" name="TextBox 64"/>
            <p:cNvSpPr txBox="1"/>
            <p:nvPr/>
          </p:nvSpPr>
          <p:spPr>
            <a:xfrm>
              <a:off x="-50839" y="2780928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Users</a:t>
              </a:r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-55532" y="303370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SysAdmins</a:t>
              </a:r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-55532" y="3291574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Management</a:t>
              </a:r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9" name="Rectangle 18"/>
          <p:cNvSpPr>
            <a:spLocks noChangeArrowheads="1"/>
          </p:cNvSpPr>
          <p:nvPr/>
        </p:nvSpPr>
        <p:spPr bwMode="auto">
          <a:xfrm>
            <a:off x="-7032" y="1808584"/>
            <a:ext cx="91440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difficult to control few components ?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Rectangle 18"/>
          <p:cNvSpPr>
            <a:spLocks noChangeArrowheads="1"/>
          </p:cNvSpPr>
          <p:nvPr/>
        </p:nvSpPr>
        <p:spPr bwMode="auto">
          <a:xfrm>
            <a:off x="7308304" y="1808584"/>
            <a:ext cx="1477008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few ?..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4" grpId="0"/>
      <p:bldP spid="33" grpId="0"/>
      <p:bldP spid="35" grpId="0"/>
      <p:bldP spid="40" grpId="0"/>
      <p:bldP spid="19" grpId="0"/>
      <p:bldP spid="20" grpId="0"/>
      <p:bldP spid="22" grpId="0"/>
      <p:bldP spid="37" grpId="0"/>
      <p:bldP spid="39" grpId="0"/>
      <p:bldP spid="41" grpId="0"/>
      <p:bldP spid="49" grpId="0"/>
      <p:bldP spid="69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7"/>
          <p:cNvGrpSpPr/>
          <p:nvPr/>
        </p:nvGrpSpPr>
        <p:grpSpPr>
          <a:xfrm>
            <a:off x="179512" y="3073154"/>
            <a:ext cx="8780782" cy="1878900"/>
            <a:chOff x="35496" y="620688"/>
            <a:chExt cx="8780782" cy="1878900"/>
          </a:xfrm>
        </p:grpSpPr>
        <p:grpSp>
          <p:nvGrpSpPr>
            <p:cNvPr id="3" name="Группа 18"/>
            <p:cNvGrpSpPr/>
            <p:nvPr/>
          </p:nvGrpSpPr>
          <p:grpSpPr>
            <a:xfrm>
              <a:off x="35496" y="620688"/>
              <a:ext cx="4392488" cy="1872208"/>
              <a:chOff x="0" y="2276872"/>
              <a:chExt cx="9144000" cy="4392488"/>
            </a:xfrm>
          </p:grpSpPr>
          <p:pic>
            <p:nvPicPr>
              <p:cNvPr id="36" name="Рисунок 5" descr="lomonosov.jpg"/>
              <p:cNvPicPr>
                <a:picLocks noChangeAspect="1"/>
              </p:cNvPicPr>
              <p:nvPr/>
            </p:nvPicPr>
            <p:blipFill>
              <a:blip r:embed="rId2" cstate="print"/>
              <a:srcRect r="23739"/>
              <a:stretch>
                <a:fillRect/>
              </a:stretch>
            </p:blipFill>
            <p:spPr bwMode="auto">
              <a:xfrm>
                <a:off x="2318367" y="2276872"/>
                <a:ext cx="6825633" cy="4392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Рисунок 5" descr="lomonosov.jpg"/>
              <p:cNvPicPr>
                <a:picLocks noChangeAspect="1"/>
              </p:cNvPicPr>
              <p:nvPr/>
            </p:nvPicPr>
            <p:blipFill>
              <a:blip r:embed="rId2" cstate="print"/>
              <a:srcRect r="37756"/>
              <a:stretch>
                <a:fillRect/>
              </a:stretch>
            </p:blipFill>
            <p:spPr bwMode="auto">
              <a:xfrm>
                <a:off x="1000175" y="3212265"/>
                <a:ext cx="2654771" cy="2093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Рисунок 5" descr="lomonosov.jpg"/>
              <p:cNvPicPr>
                <a:picLocks noChangeAspect="1"/>
              </p:cNvPicPr>
              <p:nvPr/>
            </p:nvPicPr>
            <p:blipFill>
              <a:blip r:embed="rId2" cstate="print"/>
              <a:srcRect r="37756"/>
              <a:stretch>
                <a:fillRect/>
              </a:stretch>
            </p:blipFill>
            <p:spPr bwMode="auto">
              <a:xfrm>
                <a:off x="358737" y="3645023"/>
                <a:ext cx="1279985" cy="1009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Рисунок 5" descr="lomonosov.jpg"/>
              <p:cNvPicPr>
                <a:picLocks noChangeAspect="1"/>
              </p:cNvPicPr>
              <p:nvPr/>
            </p:nvPicPr>
            <p:blipFill>
              <a:blip r:embed="rId2" cstate="print"/>
              <a:srcRect r="37756"/>
              <a:stretch>
                <a:fillRect/>
              </a:stretch>
            </p:blipFill>
            <p:spPr bwMode="auto">
              <a:xfrm>
                <a:off x="38100" y="3841343"/>
                <a:ext cx="640136" cy="504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" name="Прямоугольник 45"/>
              <p:cNvSpPr/>
              <p:nvPr/>
            </p:nvSpPr>
            <p:spPr>
              <a:xfrm>
                <a:off x="0" y="2708920"/>
                <a:ext cx="3635896" cy="3240360"/>
              </a:xfrm>
              <a:prstGeom prst="rect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525" y="3501008"/>
                <a:ext cx="1619672" cy="1224136"/>
              </a:xfrm>
              <a:prstGeom prst="rect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0" y="3717032"/>
                <a:ext cx="683568" cy="720080"/>
              </a:xfrm>
              <a:prstGeom prst="rect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 flipH="1">
              <a:off x="4423790" y="627380"/>
              <a:ext cx="4392488" cy="1872208"/>
              <a:chOff x="0" y="2276872"/>
              <a:chExt cx="9144000" cy="4392488"/>
            </a:xfrm>
          </p:grpSpPr>
          <p:pic>
            <p:nvPicPr>
              <p:cNvPr id="51" name="Рисунок 5" descr="lomonosov.jpg"/>
              <p:cNvPicPr>
                <a:picLocks noChangeAspect="1"/>
              </p:cNvPicPr>
              <p:nvPr/>
            </p:nvPicPr>
            <p:blipFill>
              <a:blip r:embed="rId2" cstate="print"/>
              <a:srcRect r="23739"/>
              <a:stretch>
                <a:fillRect/>
              </a:stretch>
            </p:blipFill>
            <p:spPr bwMode="auto">
              <a:xfrm>
                <a:off x="2318367" y="2276872"/>
                <a:ext cx="6825633" cy="4392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Рисунок 5" descr="lomonosov.jpg"/>
              <p:cNvPicPr>
                <a:picLocks noChangeAspect="1"/>
              </p:cNvPicPr>
              <p:nvPr/>
            </p:nvPicPr>
            <p:blipFill>
              <a:blip r:embed="rId2" cstate="print"/>
              <a:srcRect r="37756"/>
              <a:stretch>
                <a:fillRect/>
              </a:stretch>
            </p:blipFill>
            <p:spPr bwMode="auto">
              <a:xfrm>
                <a:off x="1000175" y="3212265"/>
                <a:ext cx="2654771" cy="2093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Рисунок 5" descr="lomonosov.jpg"/>
              <p:cNvPicPr>
                <a:picLocks noChangeAspect="1"/>
              </p:cNvPicPr>
              <p:nvPr/>
            </p:nvPicPr>
            <p:blipFill>
              <a:blip r:embed="rId2" cstate="print"/>
              <a:srcRect r="37756"/>
              <a:stretch>
                <a:fillRect/>
              </a:stretch>
            </p:blipFill>
            <p:spPr bwMode="auto">
              <a:xfrm>
                <a:off x="358737" y="3645023"/>
                <a:ext cx="1279985" cy="1009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Рисунок 5" descr="lomonosov.jpg"/>
              <p:cNvPicPr>
                <a:picLocks noChangeAspect="1"/>
              </p:cNvPicPr>
              <p:nvPr/>
            </p:nvPicPr>
            <p:blipFill>
              <a:blip r:embed="rId2" cstate="print"/>
              <a:srcRect r="37756"/>
              <a:stretch>
                <a:fillRect/>
              </a:stretch>
            </p:blipFill>
            <p:spPr bwMode="auto">
              <a:xfrm>
                <a:off x="38100" y="3841343"/>
                <a:ext cx="640136" cy="504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" name="Прямоугольник 54"/>
              <p:cNvSpPr/>
              <p:nvPr/>
            </p:nvSpPr>
            <p:spPr>
              <a:xfrm>
                <a:off x="0" y="2708920"/>
                <a:ext cx="3635896" cy="3240360"/>
              </a:xfrm>
              <a:prstGeom prst="rect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9525" y="3501008"/>
                <a:ext cx="1619672" cy="1224136"/>
              </a:xfrm>
              <a:prstGeom prst="rect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0" y="3717032"/>
                <a:ext cx="683568" cy="720080"/>
              </a:xfrm>
              <a:prstGeom prst="rect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6" name="Rectangle 18"/>
          <p:cNvSpPr>
            <a:spLocks noChangeArrowheads="1"/>
          </p:cNvSpPr>
          <p:nvPr/>
        </p:nvSpPr>
        <p:spPr bwMode="auto">
          <a:xfrm>
            <a:off x="0" y="152401"/>
            <a:ext cx="91440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few?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Info on MSU “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Lomonosov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 Supercomputer :</a:t>
            </a:r>
            <a:endParaRPr lang="en-US" sz="20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(1.7 </a:t>
            </a:r>
            <a:r>
              <a:rPr lang="en-US" sz="20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Pflops</a:t>
            </a: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6000 computing nodes, 12K CPUs, 2K GPUs…)</a:t>
            </a:r>
          </a:p>
        </p:txBody>
      </p:sp>
      <p:sp>
        <p:nvSpPr>
          <p:cNvPr id="23" name="Овал 22"/>
          <p:cNvSpPr/>
          <p:nvPr/>
        </p:nvSpPr>
        <p:spPr bwMode="auto">
          <a:xfrm>
            <a:off x="35496" y="2857130"/>
            <a:ext cx="9073008" cy="2160240"/>
          </a:xfrm>
          <a:prstGeom prst="ellipse">
            <a:avLst/>
          </a:prstGeom>
          <a:solidFill>
            <a:schemeClr val="bg1">
              <a:alpha val="50000"/>
            </a:schemeClr>
          </a:solidFill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ru-RU" smtClean="0"/>
          </a:p>
        </p:txBody>
      </p:sp>
      <p:sp>
        <p:nvSpPr>
          <p:cNvPr id="38" name="TextBox 37"/>
          <p:cNvSpPr txBox="1"/>
          <p:nvPr/>
        </p:nvSpPr>
        <p:spPr>
          <a:xfrm>
            <a:off x="3577641" y="3140968"/>
            <a:ext cx="1225014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Licenses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4214" y="3217170"/>
            <a:ext cx="1188018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Projects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88024" y="4293096"/>
            <a:ext cx="878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Users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54757" y="3649218"/>
            <a:ext cx="1740541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Software </a:t>
            </a:r>
          </a:p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components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84168" y="4293096"/>
            <a:ext cx="108177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Quotas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06766" y="3163892"/>
            <a:ext cx="1888337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Organizations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5635" y="3654359"/>
            <a:ext cx="1740541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Hardware </a:t>
            </a:r>
          </a:p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components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5816" y="4365104"/>
            <a:ext cx="1227965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Statuses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99920" y="3649218"/>
            <a:ext cx="1716496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Applications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5787" y="3717032"/>
            <a:ext cx="1381917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Partitions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9632" y="4221088"/>
            <a:ext cx="1143262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Queues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24328" y="4149080"/>
            <a:ext cx="725007" cy="36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Jobs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83768" y="3110771"/>
            <a:ext cx="396262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 w="63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400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455658" y="3573016"/>
            <a:ext cx="396262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 w="63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100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91762" y="3038763"/>
            <a:ext cx="396262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 w="63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100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702710" y="3060535"/>
            <a:ext cx="396262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 w="63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300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920154" y="3542819"/>
            <a:ext cx="396262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 w="63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600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580112" y="3573016"/>
            <a:ext cx="572593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 w="63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25 000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551858" y="3647485"/>
            <a:ext cx="32573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 w="63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15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024908" y="4129769"/>
            <a:ext cx="32573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 w="63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20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37650" y="4282169"/>
            <a:ext cx="46679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 w="63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2500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767004" y="4201777"/>
            <a:ext cx="32573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 w="63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30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850864" y="4046875"/>
            <a:ext cx="926857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 w="63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1000 per day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61488" y="4262899"/>
            <a:ext cx="32573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 w="63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20</a:t>
            </a:r>
            <a:endParaRPr lang="ru-RU" sz="1000" dirty="0">
              <a:solidFill>
                <a:srgbClr val="FF0000"/>
              </a:solidFill>
            </a:endParaRPr>
          </a:p>
        </p:txBody>
      </p:sp>
      <p:grpSp>
        <p:nvGrpSpPr>
          <p:cNvPr id="5" name="Группа 57"/>
          <p:cNvGrpSpPr/>
          <p:nvPr/>
        </p:nvGrpSpPr>
        <p:grpSpPr>
          <a:xfrm>
            <a:off x="-55532" y="2780928"/>
            <a:ext cx="1531188" cy="879978"/>
            <a:chOff x="-55532" y="2780928"/>
            <a:chExt cx="1531188" cy="879978"/>
          </a:xfrm>
        </p:grpSpPr>
        <p:sp>
          <p:nvSpPr>
            <p:cNvPr id="65" name="TextBox 64"/>
            <p:cNvSpPr txBox="1"/>
            <p:nvPr/>
          </p:nvSpPr>
          <p:spPr>
            <a:xfrm>
              <a:off x="-50839" y="2780928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Users</a:t>
              </a:r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-55532" y="303370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SysAdmins</a:t>
              </a:r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-55532" y="3291574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Management</a:t>
              </a:r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83568" y="5275308"/>
            <a:ext cx="7776864" cy="3139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Current trend: all these numbers grow extremely fast!</a:t>
            </a:r>
            <a:endParaRPr lang="ru-RU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lomonosov.jpg"/>
          <p:cNvPicPr>
            <a:picLocks noChangeAspect="1"/>
          </p:cNvPicPr>
          <p:nvPr/>
        </p:nvPicPr>
        <p:blipFill>
          <a:blip r:embed="rId2" cstate="print"/>
          <a:srcRect l="4546" r="6743"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92138"/>
            <a:ext cx="9144000" cy="10279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Software Infrastructure</a:t>
            </a:r>
            <a:endParaRPr lang="ru-RU" sz="28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“Lomonosov” Supercomputer</a:t>
            </a:r>
            <a:endParaRPr lang="ru-RU" sz="28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about scalability</a:t>
            </a:r>
            <a: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?)</a:t>
            </a:r>
            <a:endParaRPr lang="ru-RU" sz="2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395288" y="2132856"/>
            <a:ext cx="84971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smtClean="0"/>
              <a:t>Software packages</a:t>
            </a:r>
            <a:r>
              <a:rPr lang="ru-RU" sz="2000" i="1" dirty="0" smtClean="0"/>
              <a:t>, </a:t>
            </a:r>
            <a:r>
              <a:rPr lang="en-US" sz="2000" i="1" dirty="0" smtClean="0"/>
              <a:t>systems</a:t>
            </a:r>
            <a:r>
              <a:rPr lang="ru-RU" sz="2000" i="1" dirty="0" smtClean="0"/>
              <a:t>, </a:t>
            </a:r>
            <a:r>
              <a:rPr lang="en-US" sz="2000" i="1" dirty="0" smtClean="0"/>
              <a:t>tools</a:t>
            </a:r>
            <a:r>
              <a:rPr lang="ru-RU" sz="2000" i="1" dirty="0" smtClean="0"/>
              <a:t>, </a:t>
            </a:r>
            <a:r>
              <a:rPr lang="en-US" sz="2000" i="1" dirty="0" smtClean="0"/>
              <a:t>libraries</a:t>
            </a:r>
            <a:r>
              <a:rPr lang="ru-RU" sz="2000" i="1" dirty="0" smtClean="0"/>
              <a:t> –</a:t>
            </a:r>
            <a:r>
              <a:rPr lang="en-US" sz="2000" i="1" dirty="0" smtClean="0"/>
              <a:t> </a:t>
            </a:r>
            <a:r>
              <a:rPr lang="ru-RU" sz="2000" i="1" dirty="0" smtClean="0">
                <a:solidFill>
                  <a:srgbClr val="FF0000"/>
                </a:solidFill>
              </a:rPr>
              <a:t>60</a:t>
            </a:r>
            <a:r>
              <a:rPr lang="en-US" sz="2000" i="1" dirty="0" smtClean="0">
                <a:solidFill>
                  <a:srgbClr val="FF0000"/>
                </a:solidFill>
              </a:rPr>
              <a:t>+</a:t>
            </a:r>
            <a:r>
              <a:rPr lang="ru-RU" sz="2000" i="1" dirty="0" smtClean="0"/>
              <a:t>, </a:t>
            </a:r>
            <a:r>
              <a:rPr lang="en-US" sz="2000" i="1" dirty="0" smtClean="0"/>
              <a:t>and this number grows very fast</a:t>
            </a:r>
            <a:r>
              <a:rPr lang="ru-RU" sz="2000" i="1" dirty="0" smtClean="0"/>
              <a:t>: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15616" y="2780928"/>
            <a:ext cx="777686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smtClean="0"/>
              <a:t>Intel ICC/IFORT, GCC, </a:t>
            </a:r>
            <a:r>
              <a:rPr lang="en-US" sz="2000" i="1" dirty="0" err="1" smtClean="0"/>
              <a:t>PathScale</a:t>
            </a:r>
            <a:r>
              <a:rPr lang="en-US" sz="2000" i="1" dirty="0" smtClean="0"/>
              <a:t>, PGI, MPIs, Intel </a:t>
            </a:r>
            <a:r>
              <a:rPr lang="en-US" sz="2000" i="1" dirty="0" err="1" smtClean="0"/>
              <a:t>VTune</a:t>
            </a:r>
            <a:r>
              <a:rPr lang="en-US" sz="2000" i="1" dirty="0" smtClean="0"/>
              <a:t> Performance Analyzer, Intel Cluster Tools, </a:t>
            </a:r>
            <a:r>
              <a:rPr lang="en-US" sz="2000" i="1" dirty="0" err="1" smtClean="0"/>
              <a:t>RogueWave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TotalView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RogueWave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ThreadSpotter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Allinea</a:t>
            </a:r>
            <a:r>
              <a:rPr lang="en-US" sz="2000" i="1" dirty="0" smtClean="0"/>
              <a:t> DDT, </a:t>
            </a:r>
            <a:r>
              <a:rPr lang="en-US" sz="2000" i="1" dirty="0" err="1" smtClean="0"/>
              <a:t>ScaLAPACK</a:t>
            </a:r>
            <a:r>
              <a:rPr lang="en-US" sz="2000" i="1" dirty="0" smtClean="0"/>
              <a:t>, ATLAS, IMKL, AMCL, BLAS, LAPACK, FFTW, </a:t>
            </a:r>
            <a:r>
              <a:rPr lang="en-US" sz="2000" i="1" dirty="0" err="1" smtClean="0"/>
              <a:t>cuBLAS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cuFFT</a:t>
            </a:r>
            <a:r>
              <a:rPr lang="en-US" sz="2000" i="1" dirty="0" smtClean="0"/>
              <a:t>, MAGMA, </a:t>
            </a:r>
            <a:r>
              <a:rPr lang="en-US" sz="2000" i="1" dirty="0" err="1" smtClean="0"/>
              <a:t>cuSPARSE</a:t>
            </a:r>
            <a:r>
              <a:rPr lang="en-US" sz="2000" i="1" dirty="0" smtClean="0"/>
              <a:t>, CUSP, and </a:t>
            </a:r>
            <a:r>
              <a:rPr lang="en-US" sz="2000" i="1" dirty="0" err="1" smtClean="0"/>
              <a:t>cuRAND</a:t>
            </a:r>
            <a:r>
              <a:rPr lang="en-US" sz="2000" i="1" dirty="0" smtClean="0"/>
              <a:t>…</a:t>
            </a:r>
            <a:endParaRPr lang="ru-RU" sz="2000" i="1" dirty="0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115616" y="4386312"/>
            <a:ext cx="77768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smtClean="0"/>
              <a:t>VASP, WIEN2k, CRYSTAL, Gaussian, MOLPRO, </a:t>
            </a:r>
            <a:r>
              <a:rPr lang="en-US" sz="2000" i="1" dirty="0" err="1" smtClean="0"/>
              <a:t>Turbomole</a:t>
            </a:r>
            <a:r>
              <a:rPr lang="en-US" sz="2000" i="1" dirty="0" smtClean="0"/>
              <a:t>,</a:t>
            </a:r>
          </a:p>
          <a:p>
            <a:r>
              <a:rPr lang="en-US" sz="2000" i="1" dirty="0" err="1" smtClean="0"/>
              <a:t>Accelrys</a:t>
            </a:r>
            <a:r>
              <a:rPr lang="en-US" sz="2000" i="1" dirty="0" smtClean="0"/>
              <a:t> Material Studio, </a:t>
            </a:r>
            <a:r>
              <a:rPr lang="en-US" sz="2000" i="1" dirty="0" err="1" smtClean="0"/>
              <a:t>MesoProp</a:t>
            </a:r>
            <a:r>
              <a:rPr lang="en-US" sz="2000" i="1" dirty="0" smtClean="0"/>
              <a:t>, MOLCAS, </a:t>
            </a:r>
            <a:r>
              <a:rPr lang="en-US" sz="2000" i="1" dirty="0" err="1" smtClean="0"/>
              <a:t>Gromacs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FireFly</a:t>
            </a:r>
            <a:r>
              <a:rPr lang="en-US" sz="2000" i="1" dirty="0" smtClean="0"/>
              <a:t>, LAMMPS, NAMD, GAMESS, Quantum ESPRESSO, ABINIT, </a:t>
            </a:r>
            <a:r>
              <a:rPr lang="en-US" sz="2000" i="1" dirty="0" err="1" smtClean="0"/>
              <a:t>Autodock</a:t>
            </a:r>
            <a:r>
              <a:rPr lang="en-US" sz="2000" i="1" dirty="0" smtClean="0"/>
              <a:t>, CP2K, </a:t>
            </a:r>
            <a:r>
              <a:rPr lang="en-US" sz="2000" i="1" dirty="0" err="1" smtClean="0"/>
              <a:t>NWChem</a:t>
            </a:r>
            <a:r>
              <a:rPr lang="en-US" sz="2000" i="1" dirty="0" smtClean="0"/>
              <a:t>, PRIRODA, SIESTA, Amber, CPMD, DL POLY, VMD, GULP, Aztec, </a:t>
            </a:r>
            <a:r>
              <a:rPr lang="en-US" sz="2000" i="1" dirty="0" err="1" smtClean="0"/>
              <a:t>Geant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OpenFOAM</a:t>
            </a:r>
            <a:r>
              <a:rPr lang="en-US" sz="2000" i="1" dirty="0" smtClean="0"/>
              <a:t>, PARMETIS, FDMNES, GSL, METIS, </a:t>
            </a:r>
            <a:r>
              <a:rPr lang="en-US" sz="2000" i="1" dirty="0" err="1" smtClean="0"/>
              <a:t>Msieve</a:t>
            </a:r>
            <a:r>
              <a:rPr lang="en-US" sz="2000" i="1" dirty="0" smtClean="0"/>
              <a:t>, Octave, </a:t>
            </a:r>
            <a:r>
              <a:rPr lang="en-US" sz="2000" i="1" dirty="0" err="1" smtClean="0"/>
              <a:t>OpenMX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PETSc</a:t>
            </a:r>
            <a:r>
              <a:rPr lang="en-US" sz="2000" i="1" dirty="0" smtClean="0"/>
              <a:t>, SMEAGOL, </a:t>
            </a:r>
            <a:r>
              <a:rPr lang="en-US" sz="2000" i="1" dirty="0" err="1" smtClean="0"/>
              <a:t>VisIt</a:t>
            </a:r>
            <a:r>
              <a:rPr lang="en-US" sz="2000" i="1" dirty="0" smtClean="0"/>
              <a:t>, VTK, WRF…</a:t>
            </a:r>
            <a:endParaRPr lang="ru-RU" sz="2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60648"/>
            <a:ext cx="9144000" cy="7817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 analysis of supercomputing applications: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features</a:t>
            </a: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 descr="General-Inf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9144000" cy="2304256"/>
          </a:xfrm>
          <a:prstGeom prst="rect">
            <a:avLst/>
          </a:prstGeom>
        </p:spPr>
      </p:pic>
      <p:pic>
        <p:nvPicPr>
          <p:cNvPr id="13" name="Рисунок 12" descr="HeatM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068960"/>
            <a:ext cx="7956376" cy="362135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283968" y="1340768"/>
            <a:ext cx="1728192" cy="2880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pic>
        <p:nvPicPr>
          <p:cNvPr id="11" name="Рисунок 10" descr="Heat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032" y="1873351"/>
            <a:ext cx="8460432" cy="4579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44000" cy="7817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 analysis of supercomputing applications: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features</a:t>
            </a: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pic>
        <p:nvPicPr>
          <p:cNvPr id="5" name="Рисунок 4" descr="Heat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24216"/>
            <a:ext cx="8172400" cy="4413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60648"/>
            <a:ext cx="9144000" cy="7817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 analysis of supercomputing applications: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features</a:t>
            </a: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Рисунок 5" descr="lomon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50" y="2132856"/>
            <a:ext cx="7848600" cy="23083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marL="400050" indent="-400050">
              <a:buFontTx/>
              <a:buAutoNum type="romanUcPeriod"/>
            </a:pPr>
            <a:endParaRPr lang="ru-RU" sz="1800" b="1" i="1" dirty="0" smtClean="0"/>
          </a:p>
          <a:p>
            <a:pPr marL="400050" indent="-400050">
              <a:buFontTx/>
              <a:buAutoNum type="romanUcPeriod"/>
            </a:pPr>
            <a:r>
              <a:rPr lang="en-US" sz="1800" b="1" i="1" dirty="0" smtClean="0"/>
              <a:t>Description of properties and structures</a:t>
            </a:r>
            <a:r>
              <a:rPr lang="ru-RU" sz="1800" b="1" i="1" dirty="0" smtClean="0"/>
              <a:t>: </a:t>
            </a:r>
            <a:r>
              <a:rPr lang="en-US" sz="1800" b="1" i="1" dirty="0" smtClean="0"/>
              <a:t>theoretical part</a:t>
            </a:r>
            <a:r>
              <a:rPr lang="ru-RU" sz="1800" i="1" dirty="0" smtClean="0"/>
              <a:t>  </a:t>
            </a:r>
          </a:p>
          <a:p>
            <a:pPr marL="857250" lvl="1" indent="-400050"/>
            <a:r>
              <a:rPr lang="ru-RU" sz="1800" i="1" dirty="0" smtClean="0"/>
              <a:t>	(</a:t>
            </a:r>
            <a:r>
              <a:rPr lang="en-US" sz="1800" i="1" dirty="0" smtClean="0"/>
              <a:t>machine-independent properties</a:t>
            </a:r>
            <a:r>
              <a:rPr lang="ru-RU" sz="1800" i="1" dirty="0" smtClean="0"/>
              <a:t>)</a:t>
            </a:r>
          </a:p>
          <a:p>
            <a:pPr marL="400050" indent="-400050">
              <a:buFontTx/>
              <a:buAutoNum type="romanUcPeriod"/>
            </a:pPr>
            <a:endParaRPr lang="ru-RU" sz="1800" i="1" dirty="0" smtClean="0"/>
          </a:p>
          <a:p>
            <a:pPr marL="400050" indent="-400050">
              <a:buFontTx/>
              <a:buAutoNum type="romanUcPeriod"/>
            </a:pPr>
            <a:r>
              <a:rPr lang="en-US" sz="1800" b="1" i="1" dirty="0" smtClean="0"/>
              <a:t>Description of properties and structures</a:t>
            </a:r>
            <a:r>
              <a:rPr lang="ru-RU" sz="1800" b="1" i="1" dirty="0" smtClean="0"/>
              <a:t>: </a:t>
            </a:r>
            <a:r>
              <a:rPr lang="en-US" sz="1800" b="1" i="1" dirty="0" smtClean="0"/>
              <a:t>implementation issues</a:t>
            </a:r>
            <a:endParaRPr lang="ru-RU" sz="1800" b="1" i="1" dirty="0" smtClean="0"/>
          </a:p>
          <a:p>
            <a:r>
              <a:rPr lang="ru-RU" sz="1800" i="1" dirty="0" smtClean="0"/>
              <a:t>	(</a:t>
            </a:r>
            <a:r>
              <a:rPr lang="en-US" sz="1800" i="1" dirty="0" smtClean="0"/>
              <a:t>programming technologies, static and dynamic features, 	 	properties of computer architectures</a:t>
            </a:r>
            <a:r>
              <a:rPr lang="ru-RU" sz="1800" i="1" dirty="0" smtClean="0"/>
              <a:t>)</a:t>
            </a:r>
            <a:r>
              <a:rPr lang="en-US" sz="1800" i="1" dirty="0" smtClean="0"/>
              <a:t> </a:t>
            </a:r>
            <a:endParaRPr lang="ru-RU" sz="1800" i="1" dirty="0" smtClean="0"/>
          </a:p>
          <a:p>
            <a:endParaRPr lang="ru-RU" sz="18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Algorithms: description of properties and structures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mobile platforms to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exascale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supercomputers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5827911"/>
            <a:ext cx="2287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635896" y="6453336"/>
            <a:ext cx="60743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72000" y="6453336"/>
            <a:ext cx="144016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740916"/>
            <a:ext cx="8964488" cy="566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797819" y="0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7725" y="6452448"/>
            <a:ext cx="2555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http://AlgoWiki-Project.org</a:t>
            </a: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822520" y="37418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307144" y="37418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7819" y="0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7725" y="6452448"/>
            <a:ext cx="2555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http://AlgoWiki-Project.org</a:t>
            </a: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822520" y="37418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307144" y="37418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216" y="740916"/>
            <a:ext cx="8964488" cy="566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Рисунок 5" descr="lomonosov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pic>
        <p:nvPicPr>
          <p:cNvPr id="6" name="Picture 3" descr="strel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8482" y="1556793"/>
            <a:ext cx="2653918" cy="19914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2" descr="01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82371" y="1556792"/>
            <a:ext cx="3022364" cy="19950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2" descr="clu1"/>
          <p:cNvPicPr>
            <a:picLocks noGrp="1" noChangeAspect="1" noChangeArrowheads="1"/>
          </p:cNvPicPr>
          <p:nvPr>
            <p:ph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375658" y="3635085"/>
            <a:ext cx="2039551" cy="1455395"/>
          </a:xfrm>
          <a:noFill/>
          <a:ln w="6350">
            <a:solidFill>
              <a:schemeClr val="bg1"/>
            </a:solidFill>
          </a:ln>
        </p:spPr>
      </p:pic>
      <p:pic>
        <p:nvPicPr>
          <p:cNvPr id="10" name="Рисунок 7" descr="_K203057-Edit.jpg"/>
          <p:cNvPicPr>
            <a:picLocks noChangeAspect="1"/>
          </p:cNvPicPr>
          <p:nvPr/>
        </p:nvPicPr>
        <p:blipFill>
          <a:blip r:embed="rId7" cstate="screen"/>
          <a:srcRect l="18117"/>
          <a:stretch>
            <a:fillRect/>
          </a:stretch>
        </p:blipFill>
        <p:spPr bwMode="auto">
          <a:xfrm>
            <a:off x="4558745" y="3645024"/>
            <a:ext cx="4494769" cy="30224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Picture 2" descr="04_IGP0312-Edit small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498577" y="5301208"/>
            <a:ext cx="2025364" cy="13634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2" descr="Za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6156126" y="1556792"/>
            <a:ext cx="2664346" cy="19890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3" name="Picture 7" descr="bgp_room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498577" y="3635085"/>
            <a:ext cx="1884105" cy="158155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Picture 4" descr="HPIM098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75658" y="5157192"/>
            <a:ext cx="2024757" cy="1511449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35292" y="3232854"/>
            <a:ext cx="524503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</a:rPr>
              <a:t>1956</a:t>
            </a:r>
            <a:endParaRPr lang="ru-RU" sz="1200" dirty="0"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6202" y="3232854"/>
            <a:ext cx="524503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</a:rPr>
              <a:t>1959</a:t>
            </a:r>
            <a:endParaRPr lang="ru-RU" sz="1200" dirty="0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8184" y="3222915"/>
            <a:ext cx="524503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</a:rPr>
              <a:t>1967</a:t>
            </a:r>
            <a:endParaRPr lang="ru-RU" sz="1200" dirty="0"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49924" y="6320353"/>
            <a:ext cx="524503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</a:rPr>
              <a:t>2009</a:t>
            </a:r>
            <a:endParaRPr lang="ru-RU" sz="1200" dirty="0"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3542" y="6329198"/>
            <a:ext cx="524503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</a:rPr>
              <a:t>2008</a:t>
            </a:r>
            <a:endParaRPr lang="ru-RU" sz="1200" dirty="0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99221" y="4898977"/>
            <a:ext cx="524503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</a:rPr>
              <a:t>2008</a:t>
            </a:r>
            <a:endParaRPr lang="ru-RU" sz="1200" dirty="0"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727" y="6332727"/>
            <a:ext cx="524503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</a:rPr>
              <a:t>2003</a:t>
            </a:r>
            <a:endParaRPr lang="ru-RU" sz="1200" dirty="0"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37562" y="4764900"/>
            <a:ext cx="524503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</a:rPr>
              <a:t>2000</a:t>
            </a:r>
            <a:endParaRPr lang="ru-RU" sz="1200" dirty="0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96488" y="2896480"/>
            <a:ext cx="792205" cy="58477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/>
              </a:rPr>
              <a:t>10</a:t>
            </a:r>
            <a:r>
              <a:rPr lang="ru-RU" baseline="30000" dirty="0" smtClean="0">
                <a:solidFill>
                  <a:srgbClr val="FF0000"/>
                </a:solidFill>
                <a:latin typeface="Arial"/>
              </a:rPr>
              <a:t>3</a:t>
            </a:r>
            <a:endParaRPr lang="ru-RU" baseline="30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71927" y="6012577"/>
            <a:ext cx="944489" cy="58477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/>
              </a:rPr>
              <a:t>10</a:t>
            </a:r>
            <a:r>
              <a:rPr lang="ru-RU" baseline="30000" dirty="0" smtClean="0">
                <a:solidFill>
                  <a:srgbClr val="FF0000"/>
                </a:solidFill>
                <a:latin typeface="Arial"/>
              </a:rPr>
              <a:t>15</a:t>
            </a:r>
            <a:endParaRPr lang="ru-RU" baseline="30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84368" y="2896480"/>
            <a:ext cx="792205" cy="58477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/>
              </a:rPr>
              <a:t>10</a:t>
            </a:r>
            <a:r>
              <a:rPr lang="ru-RU" baseline="30000" dirty="0" smtClean="0">
                <a:solidFill>
                  <a:srgbClr val="FF0000"/>
                </a:solidFill>
                <a:latin typeface="Arial"/>
              </a:rPr>
              <a:t>6</a:t>
            </a:r>
            <a:endParaRPr lang="ru-RU" baseline="30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7682" y="6012577"/>
            <a:ext cx="944489" cy="58477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/>
              </a:rPr>
              <a:t>10</a:t>
            </a:r>
            <a:r>
              <a:rPr lang="ru-RU" baseline="30000" dirty="0" smtClean="0">
                <a:solidFill>
                  <a:srgbClr val="FF0000"/>
                </a:solidFill>
                <a:latin typeface="Arial"/>
              </a:rPr>
              <a:t>10</a:t>
            </a:r>
            <a:endParaRPr lang="ru-RU" baseline="30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6823" y="1628800"/>
            <a:ext cx="585417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/>
              </a:rPr>
              <a:t>Strela</a:t>
            </a:r>
            <a:endParaRPr lang="ru-RU" sz="1200" dirty="0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77421" y="1628800"/>
            <a:ext cx="585417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/>
              </a:rPr>
              <a:t>Setun</a:t>
            </a:r>
            <a:endParaRPr lang="ru-RU" sz="1200" dirty="0">
              <a:latin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43033" y="1628800"/>
            <a:ext cx="756938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</a:rPr>
              <a:t>BESM</a:t>
            </a:r>
            <a:r>
              <a:rPr lang="ru-RU" sz="1200" dirty="0" smtClean="0">
                <a:latin typeface="Arial"/>
              </a:rPr>
              <a:t>-6</a:t>
            </a:r>
            <a:endParaRPr lang="ru-RU" sz="1200" dirty="0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80899" y="3707517"/>
            <a:ext cx="1011815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/>
              </a:rPr>
              <a:t>BlueGene</a:t>
            </a:r>
            <a:r>
              <a:rPr lang="en-US" sz="1200" dirty="0" smtClean="0">
                <a:latin typeface="Arial"/>
              </a:rPr>
              <a:t>/P</a:t>
            </a:r>
            <a:endParaRPr lang="ru-RU" sz="1200" dirty="0"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86598" y="5373975"/>
            <a:ext cx="1053494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</a:rPr>
              <a:t>“</a:t>
            </a:r>
            <a:r>
              <a:rPr lang="en-US" sz="1200" dirty="0" err="1" smtClean="0">
                <a:latin typeface="Arial"/>
              </a:rPr>
              <a:t>Chebyshev</a:t>
            </a:r>
            <a:r>
              <a:rPr lang="en-US" sz="1200" dirty="0" smtClean="0">
                <a:latin typeface="Arial"/>
              </a:rPr>
              <a:t>”</a:t>
            </a:r>
            <a:endParaRPr lang="ru-RU" sz="1200" dirty="0"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5823" y="3717032"/>
            <a:ext cx="1079142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</a:rPr>
              <a:t>“</a:t>
            </a:r>
            <a:r>
              <a:rPr lang="en-US" sz="1200" dirty="0" err="1" smtClean="0">
                <a:latin typeface="Arial"/>
              </a:rPr>
              <a:t>Lomonosov</a:t>
            </a:r>
            <a:r>
              <a:rPr lang="en-US" sz="1200" dirty="0" smtClean="0">
                <a:latin typeface="Arial"/>
              </a:rPr>
              <a:t>”</a:t>
            </a:r>
            <a:endParaRPr lang="ru-RU" sz="1200" dirty="0">
              <a:latin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68313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 Facilities of Moscow State University</a:t>
            </a:r>
          </a:p>
          <a:p>
            <a:pPr algn="ctr"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(from 1956 up to now)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7819" y="0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7725" y="6452448"/>
            <a:ext cx="2555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http://AlgoWiki-Project.org</a:t>
            </a: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822520" y="37418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307144" y="37418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98031"/>
            <a:ext cx="7939162" cy="594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7819" y="0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7725" y="6452448"/>
            <a:ext cx="2555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http://AlgoWiki-Project.org</a:t>
            </a: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822520" y="37418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307144" y="37418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93378"/>
            <a:ext cx="7939162" cy="594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7819" y="0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7725" y="6452448"/>
            <a:ext cx="2555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http://AlgoWiki-Project.org</a:t>
            </a: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822520" y="37418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307144" y="37418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93378"/>
            <a:ext cx="7939162" cy="594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Рисунок 5" descr="lomon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50" y="2183953"/>
            <a:ext cx="7848600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800" b="1" i="1" dirty="0" smtClean="0"/>
              <a:t>I</a:t>
            </a:r>
            <a:r>
              <a:rPr lang="ru-RU" sz="1800" b="1" i="1" dirty="0" smtClean="0"/>
              <a:t>. </a:t>
            </a:r>
            <a:r>
              <a:rPr lang="en-US" sz="1800" b="1" i="1" dirty="0" smtClean="0"/>
              <a:t>Description of properties and structures</a:t>
            </a:r>
            <a:r>
              <a:rPr lang="ru-RU" sz="1800" b="1" i="1" dirty="0" smtClean="0"/>
              <a:t>: </a:t>
            </a:r>
            <a:r>
              <a:rPr lang="en-US" sz="1800" b="1" i="1" dirty="0" smtClean="0"/>
              <a:t>theoretical part</a:t>
            </a:r>
            <a:endParaRPr lang="ru-RU" sz="1800" b="1" i="1" dirty="0" smtClean="0"/>
          </a:p>
          <a:p>
            <a:endParaRPr lang="ru-RU" sz="1800" i="1" dirty="0" smtClean="0"/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 </a:t>
            </a:r>
            <a:r>
              <a:rPr lang="en-US" sz="1800" i="1" dirty="0" smtClean="0"/>
              <a:t>General description of algorithms</a:t>
            </a:r>
            <a:endParaRPr lang="ru-RU" sz="1800" i="1" dirty="0" smtClean="0"/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 </a:t>
            </a:r>
            <a:r>
              <a:rPr lang="en-US" sz="1800" i="1" dirty="0" smtClean="0"/>
              <a:t>Mathematical description of algorithms</a:t>
            </a:r>
            <a:endParaRPr lang="ru-RU" sz="1800" i="1" dirty="0" smtClean="0"/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</a:t>
            </a:r>
            <a:r>
              <a:rPr lang="en-US" sz="1800" i="1" dirty="0" smtClean="0"/>
              <a:t> Computational kernel</a:t>
            </a:r>
            <a:endParaRPr lang="ru-RU" sz="1800" i="1" dirty="0" smtClean="0"/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 </a:t>
            </a:r>
            <a:r>
              <a:rPr lang="en-US" sz="1800" i="1" dirty="0" smtClean="0"/>
              <a:t>Macro structure of algorithms</a:t>
            </a:r>
            <a:endParaRPr lang="ru-RU" sz="1800" i="1" dirty="0" smtClean="0"/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</a:t>
            </a:r>
            <a:r>
              <a:rPr lang="en-US" sz="1800" i="1" dirty="0" smtClean="0"/>
              <a:t> A description of algorithms’ serial implementation</a:t>
            </a:r>
            <a:endParaRPr lang="ru-RU" sz="1800" i="1" dirty="0" smtClean="0"/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</a:t>
            </a:r>
            <a:r>
              <a:rPr lang="en-US" sz="1800" i="1" dirty="0" smtClean="0"/>
              <a:t> Serial complexity of algorithms</a:t>
            </a:r>
            <a:r>
              <a:rPr lang="ru-RU" sz="1800" i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 </a:t>
            </a:r>
            <a:r>
              <a:rPr lang="en-US" sz="1800" i="1" dirty="0" smtClean="0"/>
              <a:t>Information graph</a:t>
            </a:r>
            <a:endParaRPr lang="ru-RU" sz="1800" i="1" dirty="0" smtClean="0"/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</a:t>
            </a:r>
            <a:r>
              <a:rPr lang="en-US" sz="1800" i="1" dirty="0" smtClean="0"/>
              <a:t> Describing the resource parallelism of algorithms</a:t>
            </a:r>
            <a:r>
              <a:rPr lang="ru-RU" sz="1800" i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</a:t>
            </a:r>
            <a:r>
              <a:rPr lang="en-US" sz="1800" i="1" dirty="0" smtClean="0"/>
              <a:t> Input/output data description</a:t>
            </a:r>
            <a:r>
              <a:rPr lang="ru-RU" sz="1800" i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 </a:t>
            </a:r>
            <a:r>
              <a:rPr lang="en-US" sz="1800" i="1" dirty="0" smtClean="0"/>
              <a:t>Algorithm’s properties</a:t>
            </a:r>
            <a:endParaRPr lang="ru-RU" sz="1800" i="1" dirty="0" smtClean="0"/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 …</a:t>
            </a:r>
          </a:p>
          <a:p>
            <a:r>
              <a:rPr lang="ru-RU" sz="1800" i="1" dirty="0" smtClean="0"/>
              <a:t> </a:t>
            </a:r>
          </a:p>
          <a:p>
            <a:r>
              <a:rPr lang="ru-RU" sz="1800" i="1" dirty="0" smtClean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7819" y="0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822520" y="37418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307144" y="37418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27725" y="6452448"/>
            <a:ext cx="2555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http://AlgoWiki-Project.org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Algorithms: description of properties and structures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mobile platforms to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exascale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supercomputers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Vadim\Desktop\Новый рисунок (1)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4" y="1484784"/>
            <a:ext cx="33889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1484784"/>
            <a:ext cx="2383779" cy="2389387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01732" name="Picture 4" descr="Cholesky full.png"/>
          <p:cNvPicPr>
            <a:picLocks noChangeAspect="1" noChangeArrowheads="1"/>
          </p:cNvPicPr>
          <p:nvPr/>
        </p:nvPicPr>
        <p:blipFill>
          <a:blip r:embed="rId5" cstate="print"/>
          <a:srcRect l="8633"/>
          <a:stretch>
            <a:fillRect/>
          </a:stretch>
        </p:blipFill>
        <p:spPr bwMode="auto">
          <a:xfrm>
            <a:off x="179512" y="4365104"/>
            <a:ext cx="7479097" cy="2274478"/>
          </a:xfrm>
          <a:prstGeom prst="rect">
            <a:avLst/>
          </a:prstGeom>
          <a:noFill/>
        </p:spPr>
      </p:pic>
      <p:pic>
        <p:nvPicPr>
          <p:cNvPr id="278530" name="Picture 2" descr="Gaussian elimination ste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166831"/>
            <a:ext cx="2195736" cy="2854457"/>
          </a:xfrm>
          <a:prstGeom prst="rect">
            <a:avLst/>
          </a:prstGeom>
          <a:noFill/>
        </p:spPr>
      </p:pic>
      <p:pic>
        <p:nvPicPr>
          <p:cNvPr id="278532" name="Picture 4" descr="Direct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1036212"/>
            <a:ext cx="2232248" cy="186020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797819" y="0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822520" y="37418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07144" y="37418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Algorithms: description of properties and structures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graph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797819" y="0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4" name="Рисунок 13" descr="Пример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844824"/>
            <a:ext cx="4752528" cy="475252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822520" y="37418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307144" y="37418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27725" y="6452448"/>
            <a:ext cx="2555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http://AlgoWiki-Project.org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Algorithms: description of properties and structures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graph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797819" y="0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822520" y="37418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07144" y="37418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Пример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844824"/>
            <a:ext cx="4752528" cy="4752528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771800" y="1844824"/>
            <a:ext cx="1296144" cy="40324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067944" y="3429000"/>
            <a:ext cx="3024336" cy="24482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771800" y="1844824"/>
            <a:ext cx="4320480" cy="1584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076056" y="2308240"/>
            <a:ext cx="648072" cy="432048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139952" y="1988840"/>
            <a:ext cx="648072" cy="432048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6012160" y="2636912"/>
            <a:ext cx="648072" cy="432048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6896576" y="2965584"/>
            <a:ext cx="648072" cy="432048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213120" y="1670328"/>
            <a:ext cx="648072" cy="432048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3036972" y="2117616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957836" y="2447176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893940" y="2773308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826616" y="3099440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755100" y="3432428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099408" y="3951724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170924" y="3626356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234820" y="3292604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302144" y="2966472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579128" y="3822948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4515232" y="4152508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443716" y="4478640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4788024" y="5001364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851920" y="4679424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4132332" y="5532472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27725" y="6452448"/>
            <a:ext cx="2555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http://AlgoWiki-Project.org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Algorithms: description of properties and structures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graph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797819" y="0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822520" y="37418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07144" y="37418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Пример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844824"/>
            <a:ext cx="4752528" cy="4752528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 rot="20633320">
            <a:off x="2464101" y="1588600"/>
            <a:ext cx="718387" cy="52292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16108" y="1840632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116108" y="2182004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385472" y="2640340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385472" y="3035052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643024" y="3496816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643024" y="3887336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874288" y="4353292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874288" y="4743812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139460" y="5213960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131840" y="5615528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397012" y="6085676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397012" y="6479624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27725" y="6452448"/>
            <a:ext cx="2555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http://AlgoWiki-Project.org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Algorithms: description of properties and structures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graph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797819" y="0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822520" y="37418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07144" y="37418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AutoShape 2" descr="http://projects.parallel.ru/attachments/2268/%D0%9F%D1%80%D0%B8%D0%BC%D0%B5%D1%80%D1%87%D0%B8%D0%BA.jpg"/>
          <p:cNvSpPr>
            <a:spLocks noChangeAspect="1" noChangeArrowheads="1"/>
          </p:cNvSpPr>
          <p:nvPr/>
        </p:nvSpPr>
        <p:spPr bwMode="auto">
          <a:xfrm>
            <a:off x="155575" y="-2857500"/>
            <a:ext cx="5953125" cy="595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Пример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844824"/>
            <a:ext cx="4752528" cy="4752528"/>
          </a:xfrm>
          <a:prstGeom prst="rect">
            <a:avLst/>
          </a:prstGeom>
        </p:spPr>
      </p:pic>
      <p:grpSp>
        <p:nvGrpSpPr>
          <p:cNvPr id="2" name="Группа 14"/>
          <p:cNvGrpSpPr/>
          <p:nvPr/>
        </p:nvGrpSpPr>
        <p:grpSpPr>
          <a:xfrm>
            <a:off x="2771800" y="2276872"/>
            <a:ext cx="4320480" cy="4032448"/>
            <a:chOff x="2771800" y="1844824"/>
            <a:chExt cx="4320480" cy="4032448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2771800" y="1844824"/>
              <a:ext cx="1296144" cy="40324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4067944" y="3429000"/>
              <a:ext cx="3024336" cy="24482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771800" y="1844824"/>
              <a:ext cx="4320480" cy="15841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 стрелкой 26"/>
          <p:cNvCxnSpPr/>
          <p:nvPr/>
        </p:nvCxnSpPr>
        <p:spPr>
          <a:xfrm>
            <a:off x="2699792" y="3212976"/>
            <a:ext cx="535424" cy="185544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966616" y="4046592"/>
            <a:ext cx="535424" cy="185544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244488" y="4899640"/>
            <a:ext cx="535424" cy="185544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442240" y="2345070"/>
            <a:ext cx="535424" cy="185544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512200" y="5763736"/>
            <a:ext cx="535424" cy="185544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3036972" y="2508136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298716" y="3368040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954408" y="2837696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579128" y="4221088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4234820" y="3686552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4893940" y="3163828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859540" y="5069944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515232" y="4543028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170924" y="4023732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826616" y="3496816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755100" y="3822948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6099408" y="4349864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5443716" y="4872588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788024" y="5399504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132332" y="5926420"/>
            <a:ext cx="121156" cy="11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27725" y="6452448"/>
            <a:ext cx="2555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http://AlgoWiki-Project.org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Algorithms: description of properties and structures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graph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Рисунок 5" descr="lomon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pic>
        <p:nvPicPr>
          <p:cNvPr id="410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152" y="1124744"/>
            <a:ext cx="7186240" cy="560187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797819" y="0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822520" y="37418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307144" y="37418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27725" y="6452448"/>
            <a:ext cx="2555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http://AlgoWiki-Project.org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71677"/>
            <a:ext cx="9144000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Algorithms: description of properties and structures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5" descr="lomonosov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3" y="764704"/>
            <a:ext cx="9144000" cy="682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on Algorithm and Application Structures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our algorithms?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212" y="2060848"/>
            <a:ext cx="820826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i="1" dirty="0" smtClean="0"/>
              <a:t>How often did we change programming paradigm?</a:t>
            </a:r>
          </a:p>
          <a:p>
            <a:pPr>
              <a:defRPr/>
            </a:pPr>
            <a:r>
              <a:rPr lang="en-US" sz="2000" i="1" dirty="0" smtClean="0"/>
              <a:t>(How many times did we have to rewrite our applications completely?)</a:t>
            </a:r>
          </a:p>
          <a:p>
            <a:pPr>
              <a:defRPr/>
            </a:pPr>
            <a:endParaRPr lang="en-US" sz="20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70</a:t>
            </a: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 - Loop </a:t>
            </a:r>
            <a:r>
              <a:rPr lang="en-US" sz="20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Vectorization</a:t>
            </a: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(innermost)</a:t>
            </a:r>
          </a:p>
          <a:p>
            <a:pPr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80s - Loop Parallelization (outer) + </a:t>
            </a:r>
            <a:r>
              <a:rPr lang="en-US" sz="20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Vectorization</a:t>
            </a: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(innermost)</a:t>
            </a:r>
          </a:p>
          <a:p>
            <a:pPr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90s - MPI</a:t>
            </a:r>
          </a:p>
          <a:p>
            <a:pPr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mid 90s - </a:t>
            </a:r>
            <a:r>
              <a:rPr lang="en-US" sz="20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OpenMP</a:t>
            </a:r>
            <a:endParaRPr lang="en-US" sz="20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mid 2000s - </a:t>
            </a:r>
            <a:r>
              <a:rPr lang="en-US" sz="20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MPI+OpenMP</a:t>
            </a:r>
            <a:endParaRPr lang="en-US" sz="20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2010s - CUDA, </a:t>
            </a:r>
            <a:r>
              <a:rPr lang="en-US" sz="20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OpenCL</a:t>
            </a: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0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MPI+OpenMP+accelerators</a:t>
            </a:r>
            <a:endParaRPr lang="en-US" sz="20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  <a:p>
            <a:pPr>
              <a:defRPr/>
            </a:pPr>
            <a:endParaRPr lang="en-US" sz="20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693186"/>
            <a:ext cx="5311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Do you see the end of this rewriting process?</a:t>
            </a:r>
            <a:endParaRPr lang="ru-RU" sz="2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Рисунок 5" descr="lomon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50" y="2183953"/>
            <a:ext cx="7848600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800" b="1" i="1" dirty="0" smtClean="0"/>
              <a:t>I</a:t>
            </a:r>
            <a:r>
              <a:rPr lang="ru-RU" sz="1800" b="1" i="1" dirty="0" smtClean="0"/>
              <a:t>. </a:t>
            </a:r>
            <a:r>
              <a:rPr lang="en-US" sz="1800" b="1" i="1" dirty="0" smtClean="0"/>
              <a:t>Description of properties and structures</a:t>
            </a:r>
            <a:r>
              <a:rPr lang="ru-RU" sz="1800" b="1" i="1" dirty="0" smtClean="0"/>
              <a:t>: </a:t>
            </a:r>
            <a:r>
              <a:rPr lang="en-US" sz="1800" b="1" i="1" dirty="0" smtClean="0"/>
              <a:t>theoretical part</a:t>
            </a:r>
            <a:endParaRPr lang="ru-RU" sz="1800" b="1" i="1" dirty="0" smtClean="0"/>
          </a:p>
          <a:p>
            <a:endParaRPr lang="ru-RU" sz="1800" i="1" dirty="0" smtClean="0"/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 </a:t>
            </a:r>
            <a:r>
              <a:rPr lang="en-US" sz="1800" i="1" dirty="0" smtClean="0"/>
              <a:t>General description of algorithms</a:t>
            </a:r>
            <a:endParaRPr lang="ru-RU" sz="1800" i="1" dirty="0" smtClean="0"/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 </a:t>
            </a:r>
            <a:r>
              <a:rPr lang="en-US" sz="1800" i="1" dirty="0" smtClean="0"/>
              <a:t>Mathematical description of algorithms</a:t>
            </a:r>
            <a:endParaRPr lang="ru-RU" sz="1800" i="1" dirty="0" smtClean="0"/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</a:t>
            </a:r>
            <a:r>
              <a:rPr lang="en-US" sz="1800" i="1" dirty="0" smtClean="0"/>
              <a:t> Computational kernel</a:t>
            </a:r>
            <a:endParaRPr lang="ru-RU" sz="1800" i="1" dirty="0" smtClean="0"/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 </a:t>
            </a:r>
            <a:r>
              <a:rPr lang="en-US" sz="1800" i="1" dirty="0" smtClean="0"/>
              <a:t>Macro structure of algorithms</a:t>
            </a:r>
            <a:endParaRPr lang="ru-RU" sz="1800" i="1" dirty="0" smtClean="0"/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</a:t>
            </a:r>
            <a:r>
              <a:rPr lang="en-US" sz="1800" i="1" dirty="0" smtClean="0"/>
              <a:t> A description of algorithms’ serial implementation</a:t>
            </a:r>
            <a:endParaRPr lang="ru-RU" sz="1800" i="1" dirty="0" smtClean="0"/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</a:t>
            </a:r>
            <a:r>
              <a:rPr lang="en-US" sz="1800" i="1" dirty="0" smtClean="0"/>
              <a:t> Serial complexity of algorithms</a:t>
            </a:r>
            <a:r>
              <a:rPr lang="ru-RU" sz="1800" i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 </a:t>
            </a:r>
            <a:r>
              <a:rPr lang="en-US" sz="1800" i="1" dirty="0" smtClean="0"/>
              <a:t>Information graph</a:t>
            </a:r>
            <a:endParaRPr lang="ru-RU" sz="1800" i="1" dirty="0" smtClean="0"/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</a:t>
            </a:r>
            <a:r>
              <a:rPr lang="en-US" sz="1800" i="1" dirty="0" smtClean="0"/>
              <a:t> Describing the resource parallelism of algorithms</a:t>
            </a:r>
            <a:r>
              <a:rPr lang="ru-RU" sz="1800" i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</a:t>
            </a:r>
            <a:r>
              <a:rPr lang="en-US" sz="1800" i="1" dirty="0" smtClean="0"/>
              <a:t> Input/output data description</a:t>
            </a:r>
            <a:r>
              <a:rPr lang="ru-RU" sz="1800" i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800" i="1" dirty="0" smtClean="0">
                <a:solidFill>
                  <a:srgbClr val="FF0000"/>
                </a:solidFill>
              </a:rPr>
              <a:t>  </a:t>
            </a:r>
            <a:r>
              <a:rPr lang="en-US" sz="1800" i="1" dirty="0" smtClean="0">
                <a:solidFill>
                  <a:srgbClr val="FF0000"/>
                </a:solidFill>
              </a:rPr>
              <a:t>Algorithm’s properties</a:t>
            </a:r>
            <a:endParaRPr lang="ru-RU" sz="1800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 …</a:t>
            </a:r>
          </a:p>
          <a:p>
            <a:r>
              <a:rPr lang="ru-RU" sz="1800" i="1" dirty="0" smtClean="0"/>
              <a:t> </a:t>
            </a:r>
          </a:p>
          <a:p>
            <a:r>
              <a:rPr lang="ru-RU" sz="1800" i="1" dirty="0" smtClean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7819" y="0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822520" y="37418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307144" y="37418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27725" y="6452448"/>
            <a:ext cx="2555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http://AlgoWiki-Project.org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Algorithms: description of properties and structures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mobile platforms to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exascale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supercomputers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Рисунок 5" descr="lomon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556792"/>
            <a:ext cx="7848600" cy="403187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1600" i="1" dirty="0" smtClean="0"/>
          </a:p>
          <a:p>
            <a:pPr>
              <a:buFont typeface="Arial" pitchFamily="34" charset="0"/>
              <a:buChar char="•"/>
            </a:pPr>
            <a:r>
              <a:rPr lang="ru-RU" sz="1600" i="1" dirty="0" smtClean="0"/>
              <a:t> </a:t>
            </a:r>
            <a:r>
              <a:rPr lang="en-US" sz="1600" i="1" dirty="0" smtClean="0"/>
              <a:t>Serial and parallel complexity ratio for the algorithm</a:t>
            </a:r>
            <a:r>
              <a:rPr lang="ru-RU" sz="1600" i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/>
              <a:t> </a:t>
            </a:r>
            <a:r>
              <a:rPr lang="en-US" sz="1600" i="1" dirty="0" smtClean="0"/>
              <a:t>computational intensity of an algorithm </a:t>
            </a:r>
            <a:r>
              <a:rPr lang="ru-RU" sz="1600" i="1" dirty="0" smtClean="0"/>
              <a:t>(</a:t>
            </a:r>
            <a:r>
              <a:rPr lang="en-US" sz="1600" i="1" dirty="0" smtClean="0"/>
              <a:t>ratio of a number of arithmetic operations to amount of data</a:t>
            </a:r>
            <a:r>
              <a:rPr lang="ru-RU" sz="1600" i="1" dirty="0" smtClean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/>
              <a:t> </a:t>
            </a:r>
            <a:r>
              <a:rPr lang="en-US" sz="1600" i="1" dirty="0" smtClean="0"/>
              <a:t>balance of different types of operations</a:t>
            </a:r>
            <a:r>
              <a:rPr lang="ru-RU" sz="1600" i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/>
              <a:t> </a:t>
            </a:r>
            <a:r>
              <a:rPr lang="en-US" sz="1600" i="1" dirty="0" smtClean="0"/>
              <a:t>determinacy of the algorithm</a:t>
            </a:r>
            <a:r>
              <a:rPr lang="ru-RU" sz="1600" i="1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ru-RU" sz="1600" i="1" dirty="0" smtClean="0"/>
              <a:t> </a:t>
            </a:r>
            <a:r>
              <a:rPr lang="en-US" sz="1600" i="1" dirty="0" smtClean="0"/>
              <a:t>number of iterations</a:t>
            </a:r>
            <a:r>
              <a:rPr lang="ru-RU" sz="1600" i="1" dirty="0" smtClean="0"/>
              <a:t>,</a:t>
            </a:r>
          </a:p>
          <a:p>
            <a:pPr lvl="1">
              <a:buFont typeface="Arial" pitchFamily="34" charset="0"/>
              <a:buChar char="•"/>
            </a:pPr>
            <a:r>
              <a:rPr lang="ru-RU" sz="1600" i="1" dirty="0" smtClean="0"/>
              <a:t> </a:t>
            </a:r>
            <a:r>
              <a:rPr lang="en-US" sz="1600" i="1" dirty="0" smtClean="0"/>
              <a:t>data structures </a:t>
            </a:r>
            <a:r>
              <a:rPr lang="ru-RU" sz="1600" i="1" dirty="0" smtClean="0"/>
              <a:t>(</a:t>
            </a:r>
            <a:r>
              <a:rPr lang="en-US" sz="1600" i="1" dirty="0" smtClean="0"/>
              <a:t>e.g., the structure of sparse matrices</a:t>
            </a:r>
            <a:r>
              <a:rPr lang="ru-RU" sz="1600" i="1" dirty="0" smtClean="0"/>
              <a:t>), </a:t>
            </a:r>
          </a:p>
          <a:p>
            <a:pPr lvl="1">
              <a:buFont typeface="Arial" pitchFamily="34" charset="0"/>
              <a:buChar char="•"/>
            </a:pPr>
            <a:r>
              <a:rPr lang="ru-RU" sz="1600" i="1" dirty="0" smtClean="0"/>
              <a:t> </a:t>
            </a:r>
            <a:r>
              <a:rPr lang="en-US" sz="1600" i="1" dirty="0" smtClean="0"/>
              <a:t>use of random number generators</a:t>
            </a:r>
            <a:r>
              <a:rPr lang="ru-RU" sz="1600" i="1" dirty="0" smtClean="0"/>
              <a:t>,</a:t>
            </a:r>
          </a:p>
          <a:p>
            <a:pPr lvl="1">
              <a:buFont typeface="Arial" pitchFamily="34" charset="0"/>
              <a:buChar char="•"/>
            </a:pPr>
            <a:r>
              <a:rPr lang="ru-RU" sz="1600" i="1" dirty="0" smtClean="0"/>
              <a:t> </a:t>
            </a:r>
            <a:r>
              <a:rPr lang="en-US" sz="1600" i="1" dirty="0" smtClean="0"/>
              <a:t>use of associative operations: the effect of round-off errors</a:t>
            </a:r>
            <a:r>
              <a:rPr lang="ru-RU" sz="1600" i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/>
              <a:t> </a:t>
            </a:r>
            <a:r>
              <a:rPr lang="en-US" sz="1600" i="1" dirty="0" smtClean="0"/>
              <a:t>“long” edges in the information graph and other similar features of families of edges</a:t>
            </a:r>
            <a:r>
              <a:rPr lang="ru-RU" sz="1600" i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/>
              <a:t> </a:t>
            </a:r>
            <a:r>
              <a:rPr lang="en-US" sz="1600" i="1" dirty="0" smtClean="0"/>
              <a:t>intensity of data usage</a:t>
            </a:r>
            <a:r>
              <a:rPr lang="ru-RU" sz="1600" i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/>
              <a:t> </a:t>
            </a:r>
            <a:r>
              <a:rPr lang="en-US" sz="1600" i="1" dirty="0" smtClean="0"/>
              <a:t>known compact representations of the information graph</a:t>
            </a:r>
            <a:r>
              <a:rPr lang="ru-RU" sz="1600" i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/>
              <a:t> …</a:t>
            </a:r>
          </a:p>
          <a:p>
            <a:pPr>
              <a:buFont typeface="Arial" pitchFamily="34" charset="0"/>
              <a:buChar char="•"/>
            </a:pPr>
            <a:endParaRPr lang="ru-RU" sz="16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797819" y="0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822520" y="37418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307144" y="37418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27725" y="6452448"/>
            <a:ext cx="2555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http://AlgoWiki-Project.org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Algorithms: description of properties and structures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algorithm’s properties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Рисунок 5" descr="lomon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556792"/>
            <a:ext cx="7848600" cy="45243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endParaRPr lang="ru-RU" sz="16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797819" y="0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822520" y="37418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307144" y="37418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27725" y="6452448"/>
            <a:ext cx="2555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http://AlgoWiki-Project.org</a:t>
            </a:r>
            <a:endParaRPr lang="ru-RU" sz="1600" i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sche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916832"/>
            <a:ext cx="5076156" cy="352839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grpSp>
        <p:nvGrpSpPr>
          <p:cNvPr id="22" name="Группа 21"/>
          <p:cNvGrpSpPr/>
          <p:nvPr/>
        </p:nvGrpSpPr>
        <p:grpSpPr>
          <a:xfrm>
            <a:off x="6258664" y="2952760"/>
            <a:ext cx="2367379" cy="338554"/>
            <a:chOff x="6258664" y="2719080"/>
            <a:chExt cx="2367379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455256" y="2719080"/>
              <a:ext cx="21707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</a:rPr>
                <a:t>MPI_Reduce</a:t>
              </a:r>
              <a:r>
                <a:rPr lang="en-US" sz="1600" dirty="0" smtClean="0">
                  <a:solidFill>
                    <a:srgbClr val="FF0000"/>
                  </a:solidFill>
                </a:rPr>
                <a:t>(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buf</a:t>
              </a:r>
              <a:r>
                <a:rPr lang="en-US" sz="1600" dirty="0" smtClean="0">
                  <a:solidFill>
                    <a:srgbClr val="FF0000"/>
                  </a:solidFill>
                </a:rPr>
                <a:t>, …)</a:t>
              </a:r>
              <a:endParaRPr lang="ru-RU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flipH="1">
              <a:off x="6258664" y="2883416"/>
              <a:ext cx="21602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6259552" y="3954542"/>
            <a:ext cx="2367379" cy="338554"/>
            <a:chOff x="6258664" y="2719080"/>
            <a:chExt cx="2367379" cy="338554"/>
          </a:xfrm>
        </p:grpSpPr>
        <p:sp>
          <p:nvSpPr>
            <p:cNvPr id="24" name="TextBox 23"/>
            <p:cNvSpPr txBox="1"/>
            <p:nvPr/>
          </p:nvSpPr>
          <p:spPr>
            <a:xfrm>
              <a:off x="6455256" y="2719080"/>
              <a:ext cx="21707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</a:rPr>
                <a:t>MPI_Reduce</a:t>
              </a:r>
              <a:r>
                <a:rPr lang="en-US" sz="1600" dirty="0" smtClean="0">
                  <a:solidFill>
                    <a:srgbClr val="FF0000"/>
                  </a:solidFill>
                </a:rPr>
                <a:t>(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buf</a:t>
              </a:r>
              <a:r>
                <a:rPr lang="en-US" sz="1600" dirty="0" smtClean="0">
                  <a:solidFill>
                    <a:srgbClr val="FF0000"/>
                  </a:solidFill>
                </a:rPr>
                <a:t>, …)</a:t>
              </a:r>
              <a:endParaRPr lang="ru-RU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flipH="1">
              <a:off x="6258664" y="2883416"/>
              <a:ext cx="21602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6258664" y="1969686"/>
            <a:ext cx="2367379" cy="338554"/>
            <a:chOff x="6258664" y="2719080"/>
            <a:chExt cx="2367379" cy="338554"/>
          </a:xfrm>
        </p:grpSpPr>
        <p:sp>
          <p:nvSpPr>
            <p:cNvPr id="27" name="TextBox 26"/>
            <p:cNvSpPr txBox="1"/>
            <p:nvPr/>
          </p:nvSpPr>
          <p:spPr>
            <a:xfrm>
              <a:off x="6455256" y="2719080"/>
              <a:ext cx="21707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</a:rPr>
                <a:t>MPI_Reduce</a:t>
              </a:r>
              <a:r>
                <a:rPr lang="en-US" sz="1600" dirty="0" smtClean="0">
                  <a:solidFill>
                    <a:srgbClr val="FF0000"/>
                  </a:solidFill>
                </a:rPr>
                <a:t>(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buf</a:t>
              </a:r>
              <a:r>
                <a:rPr lang="en-US" sz="1600" dirty="0" smtClean="0">
                  <a:solidFill>
                    <a:srgbClr val="FF0000"/>
                  </a:solidFill>
                </a:rPr>
                <a:t>, …)</a:t>
              </a:r>
              <a:endParaRPr lang="ru-RU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 flipH="1">
              <a:off x="6258664" y="2883416"/>
              <a:ext cx="21602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Algorithms: description of properties and structures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determinacy of algorithms: collective operations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Рисунок 5" descr="lomon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50" y="2172920"/>
            <a:ext cx="78486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800" b="1" i="1" dirty="0" smtClean="0"/>
              <a:t>II</a:t>
            </a:r>
            <a:r>
              <a:rPr lang="ru-RU" sz="1800" b="1" i="1" dirty="0" smtClean="0"/>
              <a:t>. </a:t>
            </a:r>
            <a:r>
              <a:rPr lang="en-US" sz="1800" b="1" i="1" dirty="0" smtClean="0"/>
              <a:t>Description of properties and structures</a:t>
            </a:r>
            <a:r>
              <a:rPr lang="ru-RU" sz="1800" b="1" i="1" dirty="0" smtClean="0"/>
              <a:t>: </a:t>
            </a:r>
            <a:r>
              <a:rPr lang="en-US" sz="1800" b="1" i="1" dirty="0" smtClean="0"/>
              <a:t>implementation issues</a:t>
            </a:r>
            <a:endParaRPr lang="ru-RU" sz="1800" b="1" i="1" dirty="0" smtClean="0"/>
          </a:p>
          <a:p>
            <a:endParaRPr lang="ru-RU" sz="1800" i="1" dirty="0" smtClean="0"/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 </a:t>
            </a:r>
            <a:r>
              <a:rPr lang="en-US" sz="1800" i="1" dirty="0" smtClean="0"/>
              <a:t>Peculiarities of implementations of the serial algorithm;</a:t>
            </a:r>
            <a:endParaRPr lang="ru-RU" sz="1800" i="1" dirty="0" smtClean="0"/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 </a:t>
            </a:r>
            <a:r>
              <a:rPr lang="en-US" sz="1800" i="1" dirty="0" smtClean="0"/>
              <a:t>Description of data and computation locality;</a:t>
            </a:r>
          </a:p>
          <a:p>
            <a:pPr>
              <a:buFont typeface="Arial" pitchFamily="34" charset="0"/>
              <a:buChar char="•"/>
            </a:pPr>
            <a:r>
              <a:rPr lang="en-US" sz="1800" i="1" dirty="0" smtClean="0"/>
              <a:t>  Possible methods and considerations for parallel implementation of the algorithm;</a:t>
            </a:r>
            <a:endParaRPr lang="ru-RU" sz="1800" i="1" dirty="0" smtClean="0"/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</a:t>
            </a:r>
            <a:r>
              <a:rPr lang="en-US" sz="1800" i="1" dirty="0" smtClean="0"/>
              <a:t> Scalability of the algorithm and its implementations;</a:t>
            </a:r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</a:t>
            </a:r>
            <a:r>
              <a:rPr lang="en-US" sz="1800" i="1" dirty="0" smtClean="0"/>
              <a:t> Dynamic characteristics and efficiency of algorithm implementations;</a:t>
            </a:r>
            <a:endParaRPr lang="ru-RU" sz="1800" i="1" dirty="0" smtClean="0"/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</a:t>
            </a:r>
            <a:r>
              <a:rPr lang="en-US" sz="1800" i="1" dirty="0" smtClean="0"/>
              <a:t> Conclusions for different classes of computer architectures;</a:t>
            </a:r>
            <a:endParaRPr lang="ru-RU" sz="1800" i="1" dirty="0" smtClean="0"/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</a:t>
            </a:r>
            <a:r>
              <a:rPr lang="en-US" sz="1800" i="1" dirty="0" smtClean="0"/>
              <a:t> Existing implementations of the algorithm;</a:t>
            </a:r>
            <a:endParaRPr lang="ru-RU" sz="1800" i="1" dirty="0" smtClean="0"/>
          </a:p>
          <a:p>
            <a:pPr>
              <a:buFont typeface="Arial" pitchFamily="34" charset="0"/>
              <a:buChar char="•"/>
            </a:pPr>
            <a:r>
              <a:rPr lang="ru-RU" sz="1800" i="1" dirty="0" smtClean="0"/>
              <a:t>  …</a:t>
            </a:r>
          </a:p>
          <a:p>
            <a:r>
              <a:rPr lang="en-US" sz="1800" i="1" dirty="0" smtClean="0"/>
              <a:t> </a:t>
            </a:r>
            <a:endParaRPr lang="ru-RU" sz="1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797819" y="0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822520" y="37418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307144" y="37418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27725" y="6452448"/>
            <a:ext cx="2555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http://AlgoWiki-Project.org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Algorithms: description of properties and structures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mobile platforms to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exascale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supercomputers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71677"/>
            <a:ext cx="9144000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data locality</a:t>
            </a: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97819" y="0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822520" y="37418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307144" y="37418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544" y="6462608"/>
            <a:ext cx="2555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http://AlgoWiki-Project.org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650" y="1268760"/>
            <a:ext cx="82088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 smtClean="0"/>
              <a:t>Canonical analysis of algorithms</a:t>
            </a:r>
            <a:r>
              <a:rPr lang="ru-RU" sz="1800" i="1" dirty="0" smtClean="0"/>
              <a:t>: </a:t>
            </a:r>
            <a:r>
              <a:rPr lang="en-US" sz="1800" i="1" dirty="0" smtClean="0"/>
              <a:t>ops</a:t>
            </a:r>
            <a:r>
              <a:rPr lang="ru-RU" sz="1800" i="1" dirty="0" smtClean="0"/>
              <a:t> = </a:t>
            </a:r>
            <a:r>
              <a:rPr lang="en-US" sz="1800" i="1" dirty="0" smtClean="0"/>
              <a:t>time</a:t>
            </a:r>
            <a:endParaRPr lang="ru-RU" sz="1800" i="1" dirty="0" smtClean="0"/>
          </a:p>
          <a:p>
            <a:r>
              <a:rPr lang="en-US" sz="1800" i="1" dirty="0" smtClean="0"/>
              <a:t>Make algorithm faster</a:t>
            </a:r>
            <a:r>
              <a:rPr lang="ru-RU" sz="1800" i="1" dirty="0" smtClean="0"/>
              <a:t> = </a:t>
            </a:r>
            <a:r>
              <a:rPr lang="en-US" sz="1800" i="1" dirty="0" smtClean="0"/>
              <a:t>minimize ops</a:t>
            </a:r>
            <a:r>
              <a:rPr lang="ru-RU" sz="1800" i="1" dirty="0" smtClean="0"/>
              <a:t>, </a:t>
            </a:r>
            <a:r>
              <a:rPr lang="en-US" sz="1800" i="1" dirty="0" smtClean="0"/>
              <a:t>compares</a:t>
            </a:r>
            <a:r>
              <a:rPr lang="ru-RU" sz="1800" i="1" dirty="0" smtClean="0"/>
              <a:t>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232620"/>
            <a:ext cx="6219825" cy="40767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668" y="1412031"/>
            <a:ext cx="3604327" cy="223299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9766" y="3699921"/>
            <a:ext cx="3598218" cy="269866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8613" y="1416179"/>
            <a:ext cx="3067804" cy="2300853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2" name="Группа 8"/>
          <p:cNvGrpSpPr/>
          <p:nvPr/>
        </p:nvGrpSpPr>
        <p:grpSpPr>
          <a:xfrm>
            <a:off x="5100192" y="3789040"/>
            <a:ext cx="3216224" cy="2664296"/>
            <a:chOff x="3210367" y="2852738"/>
            <a:chExt cx="4314383" cy="3889375"/>
          </a:xfrm>
        </p:grpSpPr>
        <p:pic>
          <p:nvPicPr>
            <p:cNvPr id="12" name="Рисунок 5" descr="b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10367" y="2852738"/>
              <a:ext cx="2727325" cy="200818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3" name="AutoShape 20"/>
            <p:cNvSpPr>
              <a:spLocks noChangeArrowheads="1"/>
            </p:cNvSpPr>
            <p:nvPr/>
          </p:nvSpPr>
          <p:spPr bwMode="auto">
            <a:xfrm>
              <a:off x="3276600" y="4437063"/>
              <a:ext cx="71438" cy="4318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3348038" y="4868863"/>
              <a:ext cx="1368425" cy="187325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 flipV="1">
              <a:off x="3348038" y="4221163"/>
              <a:ext cx="1368425" cy="21590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16" name="Picture 19" descr="Копия b_poin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16463" y="4292600"/>
              <a:ext cx="2808287" cy="2387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6733175" y="6577409"/>
            <a:ext cx="23952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/>
              <a:t>Courtesy of </a:t>
            </a:r>
            <a:r>
              <a:rPr lang="en-US" sz="1200" i="1" kern="0" dirty="0" err="1" smtClean="0"/>
              <a:t>Vad.Voevodin</a:t>
            </a:r>
            <a:r>
              <a:rPr lang="en-US" sz="1200" i="1" kern="0" dirty="0" smtClean="0"/>
              <a:t>, MSU</a:t>
            </a:r>
            <a:endParaRPr lang="ru-RU" sz="1200" i="1" kern="0" dirty="0"/>
          </a:p>
        </p:txBody>
      </p:sp>
      <p:sp>
        <p:nvSpPr>
          <p:cNvPr id="18" name="TextBox 17"/>
          <p:cNvSpPr txBox="1"/>
          <p:nvPr/>
        </p:nvSpPr>
        <p:spPr>
          <a:xfrm>
            <a:off x="3894493" y="3332244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FFT</a:t>
            </a:r>
            <a:endParaRPr lang="ru-RU" sz="1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652578" y="6092469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Linpack</a:t>
            </a:r>
            <a:endParaRPr lang="ru-RU" sz="1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33574" y="3334679"/>
            <a:ext cx="1482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Random Access</a:t>
            </a:r>
            <a:endParaRPr lang="ru-RU" sz="1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7797819" y="0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822520" y="37418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307144" y="37418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544" y="6462608"/>
            <a:ext cx="2555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http://AlgoWiki-Project.org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Algorithms: description of properties and structures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data locality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6733175" y="6577409"/>
            <a:ext cx="23952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/>
              <a:t>Courtesy of </a:t>
            </a:r>
            <a:r>
              <a:rPr lang="en-US" sz="1200" i="1" kern="0" dirty="0" err="1" smtClean="0"/>
              <a:t>Vad.Voevodin</a:t>
            </a:r>
            <a:r>
              <a:rPr lang="en-US" sz="1200" i="1" kern="0" dirty="0" smtClean="0"/>
              <a:t>, MSU</a:t>
            </a:r>
            <a:endParaRPr lang="ru-RU" sz="1200" i="1" kern="0" dirty="0"/>
          </a:p>
        </p:txBody>
      </p:sp>
      <p:sp>
        <p:nvSpPr>
          <p:cNvPr id="21" name="TextBox 20"/>
          <p:cNvSpPr txBox="1"/>
          <p:nvPr/>
        </p:nvSpPr>
        <p:spPr>
          <a:xfrm>
            <a:off x="7797819" y="0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822520" y="37418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307144" y="37418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196752"/>
            <a:ext cx="512786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0452" y="1939632"/>
            <a:ext cx="5133836" cy="372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6461" y="2780928"/>
            <a:ext cx="522601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544" y="6462608"/>
            <a:ext cx="2555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http://AlgoWiki-Project.org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Algorithms: description of properties and structures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locality of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Cholesky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factorization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7017867" y="6577409"/>
            <a:ext cx="20906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/>
              <a:t>Courtesy of </a:t>
            </a:r>
            <a:r>
              <a:rPr lang="en-US" sz="1200" i="1" kern="0" dirty="0" smtClean="0"/>
              <a:t>A.</a:t>
            </a:r>
            <a:r>
              <a:rPr lang="en-US" sz="1200" i="1" kern="0" dirty="0" err="1" smtClean="0"/>
              <a:t>Teplov</a:t>
            </a:r>
            <a:r>
              <a:rPr lang="en-US" sz="1200" i="1" kern="0" dirty="0" smtClean="0"/>
              <a:t>, MSU</a:t>
            </a:r>
            <a:endParaRPr lang="ru-RU" sz="1200" i="1" kern="0" dirty="0"/>
          </a:p>
        </p:txBody>
      </p:sp>
      <p:pic>
        <p:nvPicPr>
          <p:cNvPr id="21" name="Рисунок 20" descr="Screen Shot 2014-01-24 at 1.13.46.png"/>
          <p:cNvPicPr>
            <a:picLocks noChangeAspect="1"/>
          </p:cNvPicPr>
          <p:nvPr/>
        </p:nvPicPr>
        <p:blipFill>
          <a:blip r:embed="rId3" cstate="print"/>
          <a:srcRect l="7576" t="21281" r="2273" b="7606"/>
          <a:stretch>
            <a:fillRect/>
          </a:stretch>
        </p:blipFill>
        <p:spPr>
          <a:xfrm>
            <a:off x="114428" y="1916832"/>
            <a:ext cx="4275105" cy="2615358"/>
          </a:xfrm>
          <a:prstGeom prst="rect">
            <a:avLst/>
          </a:prstGeom>
        </p:spPr>
      </p:pic>
      <p:pic>
        <p:nvPicPr>
          <p:cNvPr id="270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5" y="3346878"/>
            <a:ext cx="5015137" cy="301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797819" y="0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822520" y="37418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307144" y="37418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544" y="6462608"/>
            <a:ext cx="2555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http://AlgoWiki-Project.org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9102" y="1764372"/>
            <a:ext cx="408316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rgbClr val="FF0000"/>
                </a:solidFill>
              </a:rPr>
              <a:t>AlgoWiki</a:t>
            </a:r>
            <a:r>
              <a:rPr lang="en-US" sz="2000" i="1" dirty="0" smtClean="0">
                <a:solidFill>
                  <a:srgbClr val="FF0000"/>
                </a:solidFill>
              </a:rPr>
              <a:t>  and </a:t>
            </a:r>
            <a:r>
              <a:rPr lang="en-US" sz="2000" i="1" dirty="0" smtClean="0">
                <a:solidFill>
                  <a:srgbClr val="FF0000"/>
                </a:solidFill>
              </a:rPr>
              <a:t>Top500:</a:t>
            </a:r>
          </a:p>
          <a:p>
            <a:endParaRPr lang="en-US" sz="1400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200" i="1" dirty="0" smtClean="0">
                <a:solidFill>
                  <a:srgbClr val="FF0000"/>
                </a:solidFill>
              </a:rPr>
              <a:t> Top500 = “</a:t>
            </a:r>
            <a:r>
              <a:rPr lang="en-US" sz="1200" b="1" i="1" dirty="0" err="1" smtClean="0">
                <a:solidFill>
                  <a:srgbClr val="FF0000"/>
                </a:solidFill>
              </a:rPr>
              <a:t>Linpack</a:t>
            </a:r>
            <a:r>
              <a:rPr lang="en-US" sz="1200" i="1" dirty="0" smtClean="0">
                <a:solidFill>
                  <a:srgbClr val="FF0000"/>
                </a:solidFill>
              </a:rPr>
              <a:t> + performance + computers”.</a:t>
            </a:r>
          </a:p>
          <a:p>
            <a:endParaRPr lang="en-US" sz="800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200" i="1" dirty="0" smtClean="0">
                <a:solidFill>
                  <a:srgbClr val="FF0000"/>
                </a:solidFill>
              </a:rPr>
              <a:t> “</a:t>
            </a:r>
            <a:r>
              <a:rPr lang="en-US" sz="1200" b="1" i="1" dirty="0" smtClean="0">
                <a:solidFill>
                  <a:srgbClr val="FF0000"/>
                </a:solidFill>
              </a:rPr>
              <a:t>Algorithms</a:t>
            </a:r>
            <a:r>
              <a:rPr lang="en-US" sz="1200" i="1" dirty="0" smtClean="0">
                <a:solidFill>
                  <a:srgbClr val="FF0000"/>
                </a:solidFill>
              </a:rPr>
              <a:t> + performance + computers” is an element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of the Part II of </a:t>
            </a:r>
            <a:r>
              <a:rPr lang="en-US" sz="1200" i="1" dirty="0" err="1" smtClean="0">
                <a:solidFill>
                  <a:srgbClr val="FF0000"/>
                </a:solidFill>
              </a:rPr>
              <a:t>AlgoWiki</a:t>
            </a:r>
            <a:r>
              <a:rPr lang="en-US" sz="1200" i="1" dirty="0" smtClean="0">
                <a:solidFill>
                  <a:srgbClr val="FF0000"/>
                </a:solidFill>
              </a:rPr>
              <a:t>.</a:t>
            </a:r>
            <a:endParaRPr lang="ru-RU" sz="1200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Algorithms: description of properties and structures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scalability of algorithms: performance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7017867" y="6577409"/>
            <a:ext cx="20906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/>
              <a:t>Courtesy of </a:t>
            </a:r>
            <a:r>
              <a:rPr lang="en-US" sz="1200" i="1" kern="0" dirty="0" smtClean="0"/>
              <a:t>A.</a:t>
            </a:r>
            <a:r>
              <a:rPr lang="en-US" sz="1200" i="1" kern="0" dirty="0" err="1" smtClean="0"/>
              <a:t>Teplov</a:t>
            </a:r>
            <a:r>
              <a:rPr lang="en-US" sz="1200" i="1" kern="0" dirty="0" smtClean="0"/>
              <a:t>, MSU</a:t>
            </a:r>
            <a:endParaRPr lang="ru-RU" sz="1200" i="1" kern="0" dirty="0"/>
          </a:p>
        </p:txBody>
      </p:sp>
      <p:pic>
        <p:nvPicPr>
          <p:cNvPr id="23" name="Рисунок 22" descr="Screen Shot 2014-04-12 at 17.15.36.png"/>
          <p:cNvPicPr>
            <a:picLocks noChangeAspect="1"/>
          </p:cNvPicPr>
          <p:nvPr/>
        </p:nvPicPr>
        <p:blipFill>
          <a:blip r:embed="rId3" cstate="print"/>
          <a:srcRect l="10742" t="14720" r="5889" b="13461"/>
          <a:stretch>
            <a:fillRect/>
          </a:stretch>
        </p:blipFill>
        <p:spPr>
          <a:xfrm>
            <a:off x="4070253" y="3501008"/>
            <a:ext cx="4966243" cy="2880320"/>
          </a:xfrm>
          <a:prstGeom prst="rect">
            <a:avLst/>
          </a:prstGeom>
        </p:spPr>
      </p:pic>
      <p:pic>
        <p:nvPicPr>
          <p:cNvPr id="24" name="Рисунок 23" descr="Screen Shot 2014-04-12 at 17.19.57.png"/>
          <p:cNvPicPr>
            <a:picLocks noChangeAspect="1"/>
          </p:cNvPicPr>
          <p:nvPr/>
        </p:nvPicPr>
        <p:blipFill>
          <a:blip r:embed="rId4" cstate="print"/>
          <a:srcRect l="9788" t="22206" r="5834" b="8914"/>
          <a:stretch>
            <a:fillRect/>
          </a:stretch>
        </p:blipFill>
        <p:spPr>
          <a:xfrm>
            <a:off x="319504" y="1628800"/>
            <a:ext cx="5116592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97819" y="4847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822520" y="37418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307144" y="37418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544" y="6462608"/>
            <a:ext cx="2555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http://AlgoWiki-Project.org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Algorithms: description of properties and structures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scalability of algorithms: efficiency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7017867" y="6577409"/>
            <a:ext cx="20906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/>
              <a:t>Courtesy of </a:t>
            </a:r>
            <a:r>
              <a:rPr lang="en-US" sz="1200" i="1" kern="0" dirty="0" smtClean="0"/>
              <a:t>A.</a:t>
            </a:r>
            <a:r>
              <a:rPr lang="en-US" sz="1200" i="1" kern="0" dirty="0" err="1" smtClean="0"/>
              <a:t>Teplov</a:t>
            </a:r>
            <a:r>
              <a:rPr lang="en-US" sz="1200" i="1" kern="0" dirty="0" smtClean="0"/>
              <a:t>, MSU</a:t>
            </a:r>
            <a:endParaRPr lang="ru-RU" sz="1200" i="1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7797819" y="4847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822520" y="37418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307144" y="37418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Screen Shot 2014-04-12 at 17.15.36.png"/>
          <p:cNvPicPr>
            <a:picLocks noChangeAspect="1"/>
          </p:cNvPicPr>
          <p:nvPr/>
        </p:nvPicPr>
        <p:blipFill>
          <a:blip r:embed="rId3" cstate="print"/>
          <a:srcRect l="10742" t="14720" r="5889" b="13461"/>
          <a:stretch>
            <a:fillRect/>
          </a:stretch>
        </p:blipFill>
        <p:spPr>
          <a:xfrm>
            <a:off x="4070253" y="3501008"/>
            <a:ext cx="4966243" cy="2880320"/>
          </a:xfrm>
          <a:prstGeom prst="rect">
            <a:avLst/>
          </a:prstGeom>
        </p:spPr>
      </p:pic>
      <p:pic>
        <p:nvPicPr>
          <p:cNvPr id="14" name="Рисунок 13" descr="Screen Shot 2014-04-12 at 17.19.57.png"/>
          <p:cNvPicPr>
            <a:picLocks noChangeAspect="1"/>
          </p:cNvPicPr>
          <p:nvPr/>
        </p:nvPicPr>
        <p:blipFill>
          <a:blip r:embed="rId4" cstate="print"/>
          <a:srcRect l="9788" t="22206" r="5834" b="8914"/>
          <a:stretch>
            <a:fillRect/>
          </a:stretch>
        </p:blipFill>
        <p:spPr>
          <a:xfrm>
            <a:off x="319504" y="1628800"/>
            <a:ext cx="5116592" cy="2880320"/>
          </a:xfrm>
          <a:prstGeom prst="rect">
            <a:avLst/>
          </a:prstGeom>
        </p:spPr>
      </p:pic>
      <p:pic>
        <p:nvPicPr>
          <p:cNvPr id="10" name="Рисунок 9" descr="GE-I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420888"/>
            <a:ext cx="4189401" cy="2664296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1" name="Рисунок 10" descr="LoadA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2564904"/>
            <a:ext cx="4071500" cy="1346088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2" name="Рисунок 11" descr="CPULoa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9874" y="3968467"/>
            <a:ext cx="4063364" cy="133274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6544" y="6462608"/>
            <a:ext cx="2555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http://AlgoWiki-Project.org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Algorithms: description of properties and structures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features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go_Matterhorn_Swis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958" name="Line 6"/>
          <p:cNvSpPr>
            <a:spLocks noChangeShapeType="1"/>
          </p:cNvSpPr>
          <p:nvPr/>
        </p:nvSpPr>
        <p:spPr bwMode="auto">
          <a:xfrm flipH="1">
            <a:off x="539750" y="6381750"/>
            <a:ext cx="84963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sm" len="sm"/>
            <a:tailEnd type="oval" w="sm" len="sm"/>
          </a:ln>
        </p:spPr>
        <p:txBody>
          <a:bodyPr>
            <a:spAutoFit/>
          </a:bodyPr>
          <a:lstStyle/>
          <a:p>
            <a:endParaRPr lang="ru-RU" smtClean="0"/>
          </a:p>
        </p:txBody>
      </p:sp>
      <p:sp>
        <p:nvSpPr>
          <p:cNvPr id="253959" name="Line 7"/>
          <p:cNvSpPr>
            <a:spLocks noChangeShapeType="1"/>
          </p:cNvSpPr>
          <p:nvPr/>
        </p:nvSpPr>
        <p:spPr bwMode="auto">
          <a:xfrm flipH="1">
            <a:off x="1908175" y="5373688"/>
            <a:ext cx="54721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sm" len="sm"/>
            <a:tailEnd type="oval" w="sm" len="sm"/>
          </a:ln>
        </p:spPr>
        <p:txBody>
          <a:bodyPr>
            <a:spAutoFit/>
          </a:bodyPr>
          <a:lstStyle/>
          <a:p>
            <a:endParaRPr lang="ru-RU" smtClean="0"/>
          </a:p>
        </p:txBody>
      </p:sp>
      <p:sp>
        <p:nvSpPr>
          <p:cNvPr id="253960" name="Line 8"/>
          <p:cNvSpPr>
            <a:spLocks noChangeShapeType="1"/>
          </p:cNvSpPr>
          <p:nvPr/>
        </p:nvSpPr>
        <p:spPr bwMode="auto">
          <a:xfrm flipH="1">
            <a:off x="2627313" y="4508500"/>
            <a:ext cx="38893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sm" len="sm"/>
            <a:tailEnd type="oval" w="sm" len="sm"/>
          </a:ln>
        </p:spPr>
        <p:txBody>
          <a:bodyPr>
            <a:spAutoFit/>
          </a:bodyPr>
          <a:lstStyle/>
          <a:p>
            <a:endParaRPr lang="ru-RU" smtClean="0"/>
          </a:p>
        </p:txBody>
      </p:sp>
      <p:sp>
        <p:nvSpPr>
          <p:cNvPr id="253961" name="Line 9"/>
          <p:cNvSpPr>
            <a:spLocks noChangeShapeType="1"/>
          </p:cNvSpPr>
          <p:nvPr/>
        </p:nvSpPr>
        <p:spPr bwMode="auto">
          <a:xfrm flipH="1">
            <a:off x="4183063" y="1858963"/>
            <a:ext cx="2873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sm" len="sm"/>
            <a:tailEnd type="oval" w="sm" len="sm"/>
          </a:ln>
        </p:spPr>
        <p:txBody>
          <a:bodyPr>
            <a:spAutoFit/>
          </a:bodyPr>
          <a:lstStyle/>
          <a:p>
            <a:endParaRPr lang="ru-RU" smtClean="0"/>
          </a:p>
        </p:txBody>
      </p:sp>
      <p:sp>
        <p:nvSpPr>
          <p:cNvPr id="8" name="TextBox 7"/>
          <p:cNvSpPr txBox="1"/>
          <p:nvPr/>
        </p:nvSpPr>
        <p:spPr>
          <a:xfrm>
            <a:off x="6156176" y="5994398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Tablets, </a:t>
            </a:r>
            <a:r>
              <a:rPr lang="en-US" sz="1800" dirty="0" err="1" smtClean="0">
                <a:latin typeface="Calibri" pitchFamily="34" charset="0"/>
              </a:rPr>
              <a:t>Smartphones</a:t>
            </a:r>
            <a:r>
              <a:rPr lang="en-US" sz="1800" dirty="0" smtClean="0">
                <a:latin typeface="Calibri" pitchFamily="34" charset="0"/>
              </a:rPr>
              <a:t>…</a:t>
            </a:r>
            <a:endParaRPr lang="ru-RU" sz="18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4955682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PCs, Laptops…</a:t>
            </a:r>
            <a:endParaRPr lang="ru-RU" sz="1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4106100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Servers…</a:t>
            </a:r>
            <a:endParaRPr lang="ru-RU" sz="18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1701370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Supercomputers</a:t>
            </a:r>
            <a:endParaRPr lang="ru-RU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8" grpId="0" animBg="1"/>
      <p:bldP spid="253959" grpId="0" animBg="1"/>
      <p:bldP spid="253960" grpId="0" animBg="1"/>
      <p:bldP spid="25396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Проведение анализа масштабируемости программ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6BFA0-6ACB-414B-94D1-03FECE6730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8" t="7218" r="3110" b="5740"/>
          <a:stretch/>
        </p:blipFill>
        <p:spPr>
          <a:xfrm>
            <a:off x="1" y="19686"/>
            <a:ext cx="3275855" cy="21420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57" t="7278" r="4651" b="8256"/>
          <a:stretch/>
        </p:blipFill>
        <p:spPr>
          <a:xfrm>
            <a:off x="3275856" y="48567"/>
            <a:ext cx="2945975" cy="21131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55" t="7530" r="4706" b="8231"/>
          <a:stretch/>
        </p:blipFill>
        <p:spPr>
          <a:xfrm>
            <a:off x="6214935" y="2304578"/>
            <a:ext cx="2818470" cy="21131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0" t="6767" r="4597" b="8542"/>
          <a:stretch/>
        </p:blipFill>
        <p:spPr>
          <a:xfrm>
            <a:off x="1" y="2161738"/>
            <a:ext cx="3275855" cy="23651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0" t="6958" r="3468" b="8804"/>
          <a:stretch/>
        </p:blipFill>
        <p:spPr>
          <a:xfrm>
            <a:off x="3240697" y="2304578"/>
            <a:ext cx="2945975" cy="20795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77" t="7454" r="6678" b="7454"/>
          <a:stretch/>
        </p:blipFill>
        <p:spPr>
          <a:xfrm>
            <a:off x="0" y="4477945"/>
            <a:ext cx="3074368" cy="23581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89" t="5873" r="4644" b="9330"/>
          <a:stretch/>
        </p:blipFill>
        <p:spPr>
          <a:xfrm>
            <a:off x="6139380" y="4473416"/>
            <a:ext cx="2965185" cy="22501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62" t="8442" r="4421" b="9105"/>
          <a:stretch/>
        </p:blipFill>
        <p:spPr>
          <a:xfrm>
            <a:off x="6214056" y="225067"/>
            <a:ext cx="2921351" cy="2079511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31" t="7931" r="4138" b="8545"/>
          <a:stretch/>
        </p:blipFill>
        <p:spPr>
          <a:xfrm>
            <a:off x="3074368" y="4526931"/>
            <a:ext cx="3023326" cy="2232247"/>
          </a:xfrm>
        </p:spPr>
      </p:pic>
      <p:sp>
        <p:nvSpPr>
          <p:cNvPr id="3" name="TextBox 2"/>
          <p:cNvSpPr txBox="1"/>
          <p:nvPr/>
        </p:nvSpPr>
        <p:spPr>
          <a:xfrm>
            <a:off x="799089" y="60326"/>
            <a:ext cx="153843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Performance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Gflops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96768" y="80646"/>
            <a:ext cx="162897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Performance of 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1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core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9437" y="96297"/>
            <a:ext cx="166160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L1 cache misses (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mln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s)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6678" y="2319962"/>
            <a:ext cx="167283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L3 cache-misses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mln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026" y="2247358"/>
            <a:ext cx="189455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Number of Load ops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bln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8679" y="2304577"/>
            <a:ext cx="19679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Number of Store ops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mln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6562" y="4526931"/>
            <a:ext cx="174118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Data transfer rate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MB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5856" y="4514519"/>
            <a:ext cx="234897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Average data transfer rate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MB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3836" y="4528419"/>
            <a:ext cx="268438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Data transfer rate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thousands packets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7017867" y="6577409"/>
            <a:ext cx="20906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/>
              <a:t>Courtesy of </a:t>
            </a:r>
            <a:r>
              <a:rPr lang="en-US" sz="1200" i="1" kern="0" dirty="0" smtClean="0"/>
              <a:t>A.</a:t>
            </a:r>
            <a:r>
              <a:rPr lang="en-US" sz="1200" i="1" kern="0" dirty="0" err="1" smtClean="0"/>
              <a:t>Teplov</a:t>
            </a:r>
            <a:r>
              <a:rPr lang="en-US" sz="1200" i="1" kern="0" dirty="0" smtClean="0"/>
              <a:t>, MSU</a:t>
            </a:r>
            <a:endParaRPr lang="ru-RU" sz="1200" i="1" kern="0" dirty="0"/>
          </a:p>
        </p:txBody>
      </p:sp>
    </p:spTree>
    <p:extLst>
      <p:ext uri="{BB962C8B-B14F-4D97-AF65-F5344CB8AC3E}">
        <p14:creationId xmlns:p14="http://schemas.microsoft.com/office/powerpoint/2010/main" xmlns="" val="68319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740916"/>
            <a:ext cx="8964488" cy="566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797819" y="0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7725" y="6452448"/>
            <a:ext cx="2555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kern="0" dirty="0" smtClean="0">
                <a:solidFill>
                  <a:srgbClr val="FF0000"/>
                </a:solidFill>
              </a:rPr>
              <a:t>http://AlgoWiki-Project.org</a:t>
            </a:r>
            <a:endParaRPr lang="ru-RU" sz="1600" i="1" kern="0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822520" y="37418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307144" y="37418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 rot="20201510">
            <a:off x="971600" y="2924944"/>
            <a:ext cx="7128792" cy="122413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Calibri" pitchFamily="34" charset="0"/>
              </a:rPr>
              <a:t>AlgoWiki</a:t>
            </a:r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</a:rPr>
              <a:t> is a project for the entire computing community</a:t>
            </a:r>
            <a:r>
              <a:rPr lang="ru-RU" sz="3600" dirty="0" smtClean="0">
                <a:solidFill>
                  <a:srgbClr val="FF0000"/>
                </a:solidFill>
                <a:latin typeface="Calibri" pitchFamily="34" charset="0"/>
              </a:rPr>
              <a:t> !</a:t>
            </a:r>
            <a:endParaRPr lang="ru-RU" sz="3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MSU_Panorama1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66225" cy="68707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4678204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1600" i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1200" i="1" dirty="0" smtClean="0">
                <a:solidFill>
                  <a:srgbClr val="FFFFFF"/>
                </a:solidFill>
              </a:rPr>
              <a:t>International conference</a:t>
            </a:r>
            <a:endParaRPr lang="ru-RU" sz="1200" i="1" dirty="0" smtClean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1200" i="1" dirty="0" smtClean="0">
                <a:solidFill>
                  <a:srgbClr val="FFFFFF"/>
                </a:solidFill>
              </a:rPr>
              <a:t>“Modern problems of computational mathematics and mathematical modeling”</a:t>
            </a:r>
            <a:r>
              <a:rPr lang="ru-RU" sz="1200" i="1" dirty="0" smtClean="0">
                <a:solidFill>
                  <a:srgbClr val="FFFFFF"/>
                </a:solidFill>
              </a:rPr>
              <a:t>,</a:t>
            </a:r>
          </a:p>
          <a:p>
            <a:pPr algn="ctr">
              <a:defRPr/>
            </a:pPr>
            <a:r>
              <a:rPr lang="en-US" sz="1200" i="1" dirty="0" smtClean="0">
                <a:solidFill>
                  <a:srgbClr val="FFFFFF"/>
                </a:solidFill>
              </a:rPr>
              <a:t>dedicated to the 90th anniversary of academician </a:t>
            </a:r>
            <a:r>
              <a:rPr lang="en-US" sz="1200" i="1" dirty="0" err="1" smtClean="0">
                <a:solidFill>
                  <a:srgbClr val="FFFFFF"/>
                </a:solidFill>
              </a:rPr>
              <a:t>G.I.Marchuk</a:t>
            </a:r>
            <a:endParaRPr lang="en-US" sz="1200" i="1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ru-RU" sz="1400" i="1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ru-RU" sz="1400" i="1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ru-RU" sz="2400" i="1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2400" i="1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2400" i="1" dirty="0" smtClean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2400" i="1" dirty="0">
                <a:solidFill>
                  <a:srgbClr val="FFFFFF"/>
                </a:solidFill>
              </a:rPr>
              <a:t/>
            </a:r>
            <a:br>
              <a:rPr lang="en-US" sz="2400" i="1" dirty="0">
                <a:solidFill>
                  <a:srgbClr val="FFFFFF"/>
                </a:solidFill>
              </a:rPr>
            </a:br>
            <a:r>
              <a:rPr lang="en-US" sz="2400" i="1" dirty="0" smtClean="0">
                <a:solidFill>
                  <a:srgbClr val="FFFFFF"/>
                </a:solidFill>
              </a:rPr>
              <a:t>               </a:t>
            </a:r>
            <a:r>
              <a:rPr lang="en-US" sz="2800" i="1" dirty="0" smtClean="0">
                <a:solidFill>
                  <a:srgbClr val="FFFFFF"/>
                </a:solidFill>
              </a:rPr>
              <a:t>Thank you !</a:t>
            </a:r>
            <a:endParaRPr lang="ru-RU" sz="2800" i="1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ru-RU" sz="2400" i="1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ru-RU" sz="2400" i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2000" i="1" dirty="0">
                <a:solidFill>
                  <a:srgbClr val="FFFFFF"/>
                </a:solidFill>
              </a:rPr>
              <a:t/>
            </a:r>
            <a:br>
              <a:rPr lang="en-US" sz="2000" i="1" dirty="0">
                <a:solidFill>
                  <a:srgbClr val="FFFFFF"/>
                </a:solidFill>
              </a:rPr>
            </a:b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05599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1" dirty="0" smtClean="0">
                <a:solidFill>
                  <a:srgbClr val="FFFFFF"/>
                </a:solidFill>
              </a:rPr>
              <a:t>June </a:t>
            </a:r>
            <a:r>
              <a:rPr lang="ru-RU" sz="1400" i="1" dirty="0" smtClean="0">
                <a:solidFill>
                  <a:srgbClr val="FFFFFF"/>
                </a:solidFill>
              </a:rPr>
              <a:t>10</a:t>
            </a:r>
            <a:r>
              <a:rPr lang="en-US" sz="1400" i="1" baseline="30000" dirty="0" err="1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, </a:t>
            </a:r>
            <a:r>
              <a:rPr lang="ru-RU" sz="1400" i="1" dirty="0" smtClean="0">
                <a:solidFill>
                  <a:srgbClr val="FFFFFF"/>
                </a:solidFill>
              </a:rPr>
              <a:t>2015</a:t>
            </a:r>
            <a:r>
              <a:rPr lang="ru-RU" sz="1400" i="1" dirty="0" smtClean="0">
                <a:solidFill>
                  <a:srgbClr val="FFFFFF"/>
                </a:solidFill>
              </a:rPr>
              <a:t>, </a:t>
            </a:r>
            <a:r>
              <a:rPr lang="en-US" sz="1400" i="1" dirty="0" smtClean="0">
                <a:solidFill>
                  <a:srgbClr val="FFFFFF"/>
                </a:solidFill>
              </a:rPr>
              <a:t>INM RAS</a:t>
            </a:r>
            <a:r>
              <a:rPr lang="ru-RU" sz="1400" i="1" dirty="0" smtClean="0">
                <a:solidFill>
                  <a:srgbClr val="FFFFFF"/>
                </a:solidFill>
              </a:rPr>
              <a:t>, </a:t>
            </a:r>
            <a:r>
              <a:rPr lang="en-US" sz="1400" i="1" dirty="0" smtClean="0">
                <a:solidFill>
                  <a:srgbClr val="FFFFFF"/>
                </a:solidFill>
              </a:rPr>
              <a:t>Moscow</a:t>
            </a:r>
            <a:endParaRPr lang="ru-RU" sz="1400" i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go_Matterhorn_Swis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958" name="Line 6"/>
          <p:cNvSpPr>
            <a:spLocks noChangeShapeType="1"/>
          </p:cNvSpPr>
          <p:nvPr/>
        </p:nvSpPr>
        <p:spPr bwMode="auto">
          <a:xfrm flipH="1">
            <a:off x="539750" y="6381750"/>
            <a:ext cx="84963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sm" len="sm"/>
            <a:tailEnd type="oval" w="sm" len="sm"/>
          </a:ln>
        </p:spPr>
        <p:txBody>
          <a:bodyPr>
            <a:spAutoFit/>
          </a:bodyPr>
          <a:lstStyle/>
          <a:p>
            <a:endParaRPr lang="ru-RU" smtClean="0"/>
          </a:p>
        </p:txBody>
      </p:sp>
      <p:sp>
        <p:nvSpPr>
          <p:cNvPr id="253959" name="Line 7"/>
          <p:cNvSpPr>
            <a:spLocks noChangeShapeType="1"/>
          </p:cNvSpPr>
          <p:nvPr/>
        </p:nvSpPr>
        <p:spPr bwMode="auto">
          <a:xfrm flipH="1">
            <a:off x="1908175" y="5373688"/>
            <a:ext cx="54721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sm" len="sm"/>
            <a:tailEnd type="oval" w="sm" len="sm"/>
          </a:ln>
        </p:spPr>
        <p:txBody>
          <a:bodyPr>
            <a:spAutoFit/>
          </a:bodyPr>
          <a:lstStyle/>
          <a:p>
            <a:endParaRPr lang="ru-RU" smtClean="0"/>
          </a:p>
        </p:txBody>
      </p:sp>
      <p:sp>
        <p:nvSpPr>
          <p:cNvPr id="253960" name="Line 8"/>
          <p:cNvSpPr>
            <a:spLocks noChangeShapeType="1"/>
          </p:cNvSpPr>
          <p:nvPr/>
        </p:nvSpPr>
        <p:spPr bwMode="auto">
          <a:xfrm flipH="1">
            <a:off x="2627313" y="4508500"/>
            <a:ext cx="38893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sm" len="sm"/>
            <a:tailEnd type="oval" w="sm" len="sm"/>
          </a:ln>
        </p:spPr>
        <p:txBody>
          <a:bodyPr>
            <a:spAutoFit/>
          </a:bodyPr>
          <a:lstStyle/>
          <a:p>
            <a:endParaRPr lang="ru-RU" smtClean="0"/>
          </a:p>
        </p:txBody>
      </p:sp>
      <p:sp>
        <p:nvSpPr>
          <p:cNvPr id="253961" name="Line 9"/>
          <p:cNvSpPr>
            <a:spLocks noChangeShapeType="1"/>
          </p:cNvSpPr>
          <p:nvPr/>
        </p:nvSpPr>
        <p:spPr bwMode="auto">
          <a:xfrm flipH="1">
            <a:off x="4183063" y="1858963"/>
            <a:ext cx="2873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sm" len="sm"/>
            <a:tailEnd type="oval" w="sm" len="sm"/>
          </a:ln>
        </p:spPr>
        <p:txBody>
          <a:bodyPr>
            <a:spAutoFit/>
          </a:bodyPr>
          <a:lstStyle/>
          <a:p>
            <a:endParaRPr lang="ru-RU" smtClean="0"/>
          </a:p>
        </p:txBody>
      </p:sp>
      <p:sp>
        <p:nvSpPr>
          <p:cNvPr id="8" name="TextBox 7"/>
          <p:cNvSpPr txBox="1"/>
          <p:nvPr/>
        </p:nvSpPr>
        <p:spPr>
          <a:xfrm>
            <a:off x="6156176" y="5994398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Tablets, </a:t>
            </a:r>
            <a:r>
              <a:rPr lang="en-US" sz="1800" dirty="0" err="1" smtClean="0">
                <a:latin typeface="Calibri" pitchFamily="34" charset="0"/>
              </a:rPr>
              <a:t>Smartphones</a:t>
            </a:r>
            <a:r>
              <a:rPr lang="en-US" sz="1800" dirty="0" smtClean="0">
                <a:latin typeface="Calibri" pitchFamily="34" charset="0"/>
              </a:rPr>
              <a:t>…</a:t>
            </a:r>
            <a:endParaRPr lang="ru-RU" sz="18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4955682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PCs, Laptops…</a:t>
            </a:r>
            <a:endParaRPr lang="ru-RU" sz="1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4106100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Servers…</a:t>
            </a:r>
            <a:endParaRPr lang="ru-RU" sz="18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1701370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Supercomputers</a:t>
            </a:r>
            <a:endParaRPr lang="ru-RU" sz="1800" dirty="0">
              <a:latin typeface="Calibri" pitchFamily="34" charset="0"/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267744" y="1259468"/>
            <a:ext cx="936104" cy="5103700"/>
            <a:chOff x="2267744" y="1259468"/>
            <a:chExt cx="936104" cy="5103700"/>
          </a:xfrm>
        </p:grpSpPr>
        <p:sp>
          <p:nvSpPr>
            <p:cNvPr id="19" name="TextBox 18"/>
            <p:cNvSpPr txBox="1"/>
            <p:nvPr/>
          </p:nvSpPr>
          <p:spPr>
            <a:xfrm>
              <a:off x="2267744" y="5993836"/>
              <a:ext cx="9361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Calibri" pitchFamily="34" charset="0"/>
                </a:rPr>
                <a:t>10</a:t>
              </a:r>
              <a:r>
                <a:rPr lang="en-US" sz="1800" baseline="30000" dirty="0" smtClean="0">
                  <a:latin typeface="Calibri" pitchFamily="34" charset="0"/>
                </a:rPr>
                <a:t>2</a:t>
              </a:r>
              <a:endParaRPr lang="ru-RU" sz="1800" baseline="30000" dirty="0">
                <a:latin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67744" y="4955120"/>
              <a:ext cx="9361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Calibri" pitchFamily="34" charset="0"/>
                </a:rPr>
                <a:t>10</a:t>
              </a:r>
              <a:r>
                <a:rPr lang="en-US" sz="1800" baseline="30000" dirty="0" smtClean="0">
                  <a:latin typeface="Calibri" pitchFamily="34" charset="0"/>
                </a:rPr>
                <a:t>3</a:t>
              </a:r>
              <a:endParaRPr lang="ru-RU" sz="1800" baseline="30000" dirty="0">
                <a:latin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67744" y="4105538"/>
              <a:ext cx="9361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Calibri" pitchFamily="34" charset="0"/>
                </a:rPr>
                <a:t>10</a:t>
              </a:r>
              <a:r>
                <a:rPr lang="en-US" sz="1800" baseline="30000" dirty="0" smtClean="0">
                  <a:latin typeface="Calibri" pitchFamily="34" charset="0"/>
                </a:rPr>
                <a:t>4</a:t>
              </a:r>
              <a:endParaRPr lang="ru-RU" sz="1800" baseline="30000" dirty="0"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67744" y="1700808"/>
              <a:ext cx="9361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Calibri" pitchFamily="34" charset="0"/>
                </a:rPr>
                <a:t>10</a:t>
              </a:r>
              <a:r>
                <a:rPr lang="en-US" sz="1800" baseline="30000" dirty="0" smtClean="0">
                  <a:latin typeface="Calibri" pitchFamily="34" charset="0"/>
                </a:rPr>
                <a:t>9</a:t>
              </a:r>
              <a:endParaRPr lang="ru-RU" sz="1800" baseline="30000" dirty="0"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07089" y="125946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Calibri" pitchFamily="34" charset="0"/>
                </a:rPr>
                <a:t>2025</a:t>
              </a:r>
              <a:endParaRPr lang="ru-RU" sz="18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Группа 34"/>
          <p:cNvGrpSpPr/>
          <p:nvPr/>
        </p:nvGrpSpPr>
        <p:grpSpPr>
          <a:xfrm>
            <a:off x="1331640" y="1268760"/>
            <a:ext cx="720080" cy="5094408"/>
            <a:chOff x="1331640" y="1268760"/>
            <a:chExt cx="720080" cy="5094408"/>
          </a:xfrm>
        </p:grpSpPr>
        <p:sp>
          <p:nvSpPr>
            <p:cNvPr id="12" name="TextBox 11"/>
            <p:cNvSpPr txBox="1"/>
            <p:nvPr/>
          </p:nvSpPr>
          <p:spPr>
            <a:xfrm>
              <a:off x="1331640" y="5993836"/>
              <a:ext cx="7200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Calibri" pitchFamily="34" charset="0"/>
                </a:rPr>
                <a:t>1-4</a:t>
              </a:r>
              <a:endParaRPr lang="ru-RU" sz="1800" dirty="0"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31640" y="4955120"/>
              <a:ext cx="7200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Calibri" pitchFamily="34" charset="0"/>
                </a:rPr>
                <a:t>4-8</a:t>
              </a:r>
              <a:endParaRPr lang="ru-RU" sz="1800" dirty="0"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31640" y="4105538"/>
              <a:ext cx="7200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Calibri" pitchFamily="34" charset="0"/>
                </a:rPr>
                <a:t>12-64</a:t>
              </a:r>
              <a:endParaRPr lang="ru-RU" sz="1800" dirty="0"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31640" y="1700808"/>
              <a:ext cx="7200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Calibri" pitchFamily="34" charset="0"/>
                </a:rPr>
                <a:t>10</a:t>
              </a:r>
              <a:r>
                <a:rPr lang="en-US" sz="1800" baseline="30000" dirty="0" smtClean="0">
                  <a:latin typeface="Calibri" pitchFamily="34" charset="0"/>
                </a:rPr>
                <a:t>6</a:t>
              </a:r>
              <a:endParaRPr lang="ru-RU" sz="1800" baseline="30000" dirty="0">
                <a:latin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60215" y="126876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Calibri" pitchFamily="34" charset="0"/>
                </a:rPr>
                <a:t>2015</a:t>
              </a:r>
              <a:endParaRPr lang="ru-RU" sz="18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Группа 31"/>
          <p:cNvGrpSpPr/>
          <p:nvPr/>
        </p:nvGrpSpPr>
        <p:grpSpPr>
          <a:xfrm>
            <a:off x="395536" y="1268760"/>
            <a:ext cx="720080" cy="5094408"/>
            <a:chOff x="395536" y="1268760"/>
            <a:chExt cx="720080" cy="5094408"/>
          </a:xfrm>
        </p:grpSpPr>
        <p:sp>
          <p:nvSpPr>
            <p:cNvPr id="25" name="TextBox 24"/>
            <p:cNvSpPr txBox="1"/>
            <p:nvPr/>
          </p:nvSpPr>
          <p:spPr>
            <a:xfrm>
              <a:off x="395536" y="5993836"/>
              <a:ext cx="7200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Calibri" pitchFamily="34" charset="0"/>
                </a:rPr>
                <a:t>1</a:t>
              </a:r>
              <a:endParaRPr lang="ru-RU" sz="1800" dirty="0"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5536" y="4955120"/>
              <a:ext cx="7200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Calibri" pitchFamily="34" charset="0"/>
                </a:rPr>
                <a:t>1</a:t>
              </a:r>
              <a:endParaRPr lang="ru-RU" sz="1800" dirty="0"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5536" y="4105538"/>
              <a:ext cx="7200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Calibri" pitchFamily="34" charset="0"/>
                </a:rPr>
                <a:t>2-4</a:t>
              </a:r>
              <a:endParaRPr lang="ru-RU" sz="1800" dirty="0">
                <a:latin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5536" y="1700808"/>
              <a:ext cx="7200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Calibri" pitchFamily="34" charset="0"/>
                </a:rPr>
                <a:t>10</a:t>
              </a:r>
              <a:r>
                <a:rPr lang="en-US" sz="1800" baseline="30000" dirty="0" smtClean="0">
                  <a:latin typeface="Calibri" pitchFamily="34" charset="0"/>
                </a:rPr>
                <a:t>4</a:t>
              </a:r>
              <a:endParaRPr lang="ru-RU" sz="1800" baseline="30000" dirty="0">
                <a:latin typeface="Calibri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4111" y="126876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Calibri" pitchFamily="34" charset="0"/>
                </a:rPr>
                <a:t>2005</a:t>
              </a:r>
              <a:endParaRPr lang="ru-RU" sz="18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Группа 36"/>
          <p:cNvGrpSpPr/>
          <p:nvPr/>
        </p:nvGrpSpPr>
        <p:grpSpPr>
          <a:xfrm>
            <a:off x="2505540" y="1666900"/>
            <a:ext cx="554292" cy="4742892"/>
            <a:chOff x="2505540" y="1666900"/>
            <a:chExt cx="554292" cy="4742892"/>
          </a:xfrm>
        </p:grpSpPr>
        <p:cxnSp>
          <p:nvCxnSpPr>
            <p:cNvPr id="31" name="Прямая со стрелкой 30"/>
            <p:cNvCxnSpPr/>
            <p:nvPr/>
          </p:nvCxnSpPr>
          <p:spPr bwMode="auto">
            <a:xfrm>
              <a:off x="3059832" y="1844824"/>
              <a:ext cx="0" cy="43924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med" len="lg"/>
              <a:tailEnd type="stealth" w="med" len="lg"/>
            </a:ln>
            <a:effectLst/>
          </p:spPr>
        </p:cxnSp>
        <p:sp>
          <p:nvSpPr>
            <p:cNvPr id="34" name="Овал 33"/>
            <p:cNvSpPr/>
            <p:nvPr/>
          </p:nvSpPr>
          <p:spPr bwMode="auto">
            <a:xfrm>
              <a:off x="2512343" y="1666900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ru-RU" smtClean="0"/>
            </a:p>
          </p:txBody>
        </p:sp>
        <p:sp>
          <p:nvSpPr>
            <p:cNvPr id="30" name="Овал 29"/>
            <p:cNvSpPr/>
            <p:nvPr/>
          </p:nvSpPr>
          <p:spPr bwMode="auto">
            <a:xfrm>
              <a:off x="2505540" y="5977744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ru-RU" smtClean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33190" y="748822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Calibri" pitchFamily="34" charset="0"/>
              </a:rPr>
              <a:t>Degree of parallelism</a:t>
            </a:r>
            <a:endParaRPr lang="ru-RU" sz="2400" i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0" y="3556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i="1" dirty="0" smtClean="0">
                <a:solidFill>
                  <a:srgbClr val="FFFFFF"/>
                </a:solidFill>
                <a:latin typeface="Arial" pitchFamily="34" charset="0"/>
              </a:rPr>
              <a:t>15 </a:t>
            </a:r>
            <a:r>
              <a:rPr lang="en-US" sz="3600" i="1" dirty="0">
                <a:solidFill>
                  <a:srgbClr val="FFFFFF"/>
                </a:solidFill>
                <a:latin typeface="Arial" pitchFamily="34" charset="0"/>
              </a:rPr>
              <a:t>years ago …</a:t>
            </a:r>
          </a:p>
          <a:p>
            <a:pPr algn="ctr">
              <a:defRPr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</a:rPr>
              <a:t>(24 CPUs, Intel P-III/500 MHz, SCI network, 8 m</a:t>
            </a:r>
            <a:r>
              <a:rPr lang="en-US" sz="2400" i="1" baseline="30000" dirty="0">
                <a:solidFill>
                  <a:srgbClr val="FFFFFF"/>
                </a:solidFill>
                <a:latin typeface="Arial" pitchFamily="34" charset="0"/>
              </a:rPr>
              <a:t>2</a:t>
            </a:r>
            <a:r>
              <a:rPr lang="en-US" sz="2400" i="1" dirty="0">
                <a:solidFill>
                  <a:srgbClr val="FFFFFF"/>
                </a:solidFill>
                <a:latin typeface="Arial" pitchFamily="34" charset="0"/>
              </a:rPr>
              <a:t> , 12 </a:t>
            </a:r>
            <a:r>
              <a:rPr lang="en-US" sz="2400" i="1" dirty="0" err="1">
                <a:solidFill>
                  <a:srgbClr val="FFFFFF"/>
                </a:solidFill>
                <a:latin typeface="Arial" pitchFamily="34" charset="0"/>
              </a:rPr>
              <a:t>Gflops</a:t>
            </a:r>
            <a:r>
              <a:rPr lang="en-US" sz="2400" i="1" dirty="0">
                <a:solidFill>
                  <a:srgbClr val="FFFFFF"/>
                </a:solidFill>
                <a:latin typeface="Arial" pitchFamily="34" charset="0"/>
              </a:rPr>
              <a:t>)</a:t>
            </a:r>
          </a:p>
        </p:txBody>
      </p:sp>
      <p:pic>
        <p:nvPicPr>
          <p:cNvPr id="44036" name="Picture 2" descr="clu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3138" y="1582738"/>
            <a:ext cx="7127875" cy="5086350"/>
          </a:xfrm>
          <a:noFill/>
          <a:ln w="63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0" y="3556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i="1" dirty="0">
                <a:solidFill>
                  <a:srgbClr val="FFFFFF"/>
                </a:solidFill>
                <a:latin typeface="Arial" pitchFamily="34" charset="0"/>
              </a:rPr>
              <a:t>HPC Stages </a:t>
            </a:r>
            <a:r>
              <a:rPr lang="en-US" sz="3600" i="1" dirty="0" smtClean="0">
                <a:solidFill>
                  <a:srgbClr val="FFFFFF"/>
                </a:solidFill>
                <a:latin typeface="Arial" pitchFamily="34" charset="0"/>
              </a:rPr>
              <a:t>at </a:t>
            </a:r>
            <a:r>
              <a:rPr lang="en-US" sz="3600" i="1" dirty="0">
                <a:solidFill>
                  <a:srgbClr val="FFFFFF"/>
                </a:solidFill>
                <a:latin typeface="Arial" pitchFamily="34" charset="0"/>
              </a:rPr>
              <a:t>MSU</a:t>
            </a:r>
          </a:p>
        </p:txBody>
      </p:sp>
      <p:pic>
        <p:nvPicPr>
          <p:cNvPr id="5" name="Рисунок 4" descr="roadmap-RGB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" y="1530816"/>
            <a:ext cx="8001000" cy="492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Без имени-1копировани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45059" name="Рисунок 7" descr="_K203057-Edi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38" y="1443038"/>
            <a:ext cx="8969375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153988" y="4053206"/>
            <a:ext cx="1720850" cy="2595869"/>
            <a:chOff x="163746" y="3989298"/>
            <a:chExt cx="1720850" cy="2595640"/>
          </a:xfrm>
        </p:grpSpPr>
        <p:sp>
          <p:nvSpPr>
            <p:cNvPr id="45062" name="TextBox 7"/>
            <p:cNvSpPr txBox="1">
              <a:spLocks noChangeArrowheads="1"/>
            </p:cNvSpPr>
            <p:nvPr/>
          </p:nvSpPr>
          <p:spPr bwMode="auto">
            <a:xfrm>
              <a:off x="214937" y="6061764"/>
              <a:ext cx="1648593" cy="523174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FFFFFF"/>
                  </a:solidFill>
                </a:rPr>
                <a:t>M.V.Lomonosov</a:t>
              </a:r>
              <a:endParaRPr lang="en-US" sz="1600" dirty="0">
                <a:solidFill>
                  <a:srgbClr val="FFFFFF"/>
                </a:solidFill>
              </a:endParaRPr>
            </a:p>
            <a:p>
              <a:pPr algn="ctr"/>
              <a:r>
                <a:rPr lang="en-US" sz="1200" dirty="0">
                  <a:solidFill>
                    <a:srgbClr val="FFFFFF"/>
                  </a:solidFill>
                </a:rPr>
                <a:t>1711 – 1765</a:t>
              </a:r>
              <a:endParaRPr lang="ru-RU" sz="1200" dirty="0">
                <a:solidFill>
                  <a:srgbClr val="FFFFFF"/>
                </a:solidFill>
              </a:endParaRPr>
            </a:p>
          </p:txBody>
        </p:sp>
        <p:pic>
          <p:nvPicPr>
            <p:cNvPr id="45063" name="Picture 4" descr="250px-Lomonosov_(3)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746" y="3989298"/>
              <a:ext cx="1720850" cy="206533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556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i="1" dirty="0">
                <a:solidFill>
                  <a:srgbClr val="FFFFFF"/>
                </a:solidFill>
                <a:latin typeface="Arial" pitchFamily="34" charset="0"/>
              </a:rPr>
              <a:t>… and now</a:t>
            </a:r>
          </a:p>
          <a:p>
            <a:pPr algn="ctr">
              <a:defRPr/>
            </a:pPr>
            <a:r>
              <a:rPr lang="en-US" sz="2000" i="1" dirty="0">
                <a:solidFill>
                  <a:srgbClr val="FFFFFF"/>
                </a:solidFill>
                <a:latin typeface="Arial" pitchFamily="34" charset="0"/>
              </a:rPr>
              <a:t>(</a:t>
            </a:r>
            <a:r>
              <a:rPr lang="en-US" sz="2000" i="1" dirty="0" smtClean="0">
                <a:solidFill>
                  <a:srgbClr val="FFFFFF"/>
                </a:solidFill>
                <a:latin typeface="Arial" pitchFamily="34" charset="0"/>
              </a:rPr>
              <a:t>52000</a:t>
            </a:r>
            <a:r>
              <a:rPr lang="en-US" sz="2000" i="1" dirty="0">
                <a:solidFill>
                  <a:srgbClr val="FFFFFF"/>
                </a:solidFill>
                <a:latin typeface="Arial" pitchFamily="34" charset="0"/>
              </a:rPr>
              <a:t>+ Intel cores</a:t>
            </a:r>
            <a:r>
              <a:rPr lang="en-US" sz="2000" i="1" dirty="0" smtClean="0">
                <a:solidFill>
                  <a:srgbClr val="FFFFFF"/>
                </a:solidFill>
                <a:latin typeface="Arial" pitchFamily="34" charset="0"/>
              </a:rPr>
              <a:t>, 2065 </a:t>
            </a:r>
            <a:r>
              <a:rPr lang="en-US" sz="2000" i="1" dirty="0">
                <a:solidFill>
                  <a:srgbClr val="FFFFFF"/>
                </a:solidFill>
                <a:latin typeface="Arial" pitchFamily="34" charset="0"/>
              </a:rPr>
              <a:t>NVIDIA GPUs, QDR IB, </a:t>
            </a:r>
            <a:r>
              <a:rPr lang="en-US" sz="2000" i="1" dirty="0" smtClean="0">
                <a:solidFill>
                  <a:srgbClr val="FFFFFF"/>
                </a:solidFill>
                <a:latin typeface="Arial" pitchFamily="34" charset="0"/>
              </a:rPr>
              <a:t>1000 </a:t>
            </a:r>
            <a:r>
              <a:rPr lang="en-US" sz="2000" i="1" dirty="0">
                <a:solidFill>
                  <a:srgbClr val="FFFFFF"/>
                </a:solidFill>
                <a:latin typeface="Arial" pitchFamily="34" charset="0"/>
              </a:rPr>
              <a:t>m</a:t>
            </a:r>
            <a:r>
              <a:rPr lang="en-US" sz="2000" i="1" baseline="30000" dirty="0">
                <a:solidFill>
                  <a:srgbClr val="FFFFFF"/>
                </a:solidFill>
                <a:latin typeface="Arial" pitchFamily="34" charset="0"/>
              </a:rPr>
              <a:t>2</a:t>
            </a:r>
            <a:r>
              <a:rPr lang="en-US" sz="2000" i="1" dirty="0">
                <a:solidFill>
                  <a:srgbClr val="FFFFFF"/>
                </a:solidFill>
                <a:latin typeface="Arial" pitchFamily="34" charset="0"/>
              </a:rPr>
              <a:t> , 1.7 </a:t>
            </a:r>
            <a:r>
              <a:rPr lang="en-US" sz="2000" i="1" dirty="0" err="1">
                <a:solidFill>
                  <a:srgbClr val="FFFFFF"/>
                </a:solidFill>
                <a:latin typeface="Arial" pitchFamily="34" charset="0"/>
              </a:rPr>
              <a:t>Pflops</a:t>
            </a:r>
            <a:r>
              <a:rPr lang="en-US" sz="2000" i="1" dirty="0">
                <a:solidFill>
                  <a:srgbClr val="FFFFFF"/>
                </a:solidFill>
                <a:latin typeface="Arial" pitchFamily="34" charset="0"/>
              </a:rPr>
              <a:t>)</a:t>
            </a:r>
          </a:p>
        </p:txBody>
      </p:sp>
      <p:pic>
        <p:nvPicPr>
          <p:cNvPr id="9" name="Picture 10" descr="button_top500_nov2009_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5876925"/>
            <a:ext cx="1343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Без имени-1копирование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404813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rgbClr val="FFFFFF"/>
                </a:solidFill>
              </a:rPr>
              <a:t>Top500 </a:t>
            </a:r>
            <a:r>
              <a:rPr lang="en-US" i="1" dirty="0" smtClean="0">
                <a:solidFill>
                  <a:srgbClr val="FFFFFF"/>
                </a:solidFill>
              </a:rPr>
              <a:t>the most powerful computers</a:t>
            </a:r>
            <a:r>
              <a:rPr lang="ru-RU" i="1" dirty="0" smtClean="0">
                <a:solidFill>
                  <a:srgbClr val="FFFFFF"/>
                </a:solidFill>
              </a:rPr>
              <a:t>…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FFFFFF"/>
                </a:solidFill>
              </a:rPr>
              <a:t>(</a:t>
            </a:r>
            <a:r>
              <a:rPr lang="en-US" sz="2000" i="1" dirty="0" smtClean="0">
                <a:solidFill>
                  <a:srgbClr val="FFFFFF"/>
                </a:solidFill>
              </a:rPr>
              <a:t>www.top500.org</a:t>
            </a:r>
            <a:r>
              <a:rPr lang="ru-RU" sz="2000" i="1" dirty="0" smtClean="0">
                <a:solidFill>
                  <a:srgbClr val="FFFFFF"/>
                </a:solidFill>
              </a:rPr>
              <a:t>, </a:t>
            </a:r>
            <a:r>
              <a:rPr lang="en-US" sz="2000" i="1" dirty="0" smtClean="0">
                <a:solidFill>
                  <a:srgbClr val="FFFFFF"/>
                </a:solidFill>
              </a:rPr>
              <a:t>November</a:t>
            </a:r>
            <a:r>
              <a:rPr lang="ru-RU" sz="2000" i="1" dirty="0" smtClean="0">
                <a:solidFill>
                  <a:srgbClr val="FFFFFF"/>
                </a:solidFill>
              </a:rPr>
              <a:t> 2014)</a:t>
            </a:r>
            <a:endParaRPr lang="ru-RU" sz="2000" i="1" dirty="0">
              <a:solidFill>
                <a:srgbClr val="FFFFFF"/>
              </a:solidFill>
            </a:endParaRPr>
          </a:p>
        </p:txBody>
      </p:sp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1658" y="1355560"/>
            <a:ext cx="6874718" cy="538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 bwMode="auto">
          <a:xfrm>
            <a:off x="5559792" y="1423824"/>
            <a:ext cx="648072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2_Оформление по умолчанию">
  <a:themeElements>
    <a:clrScheme name="2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2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7522</TotalTime>
  <Words>1526</Words>
  <Application>Microsoft Office PowerPoint</Application>
  <PresentationFormat>Экран (4:3)</PresentationFormat>
  <Paragraphs>399</Paragraphs>
  <Slides>42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42</vt:i4>
      </vt:variant>
    </vt:vector>
  </HeadingPairs>
  <TitlesOfParts>
    <vt:vector size="53" baseType="lpstr">
      <vt:lpstr>Оформление по умолчанию</vt:lpstr>
      <vt:lpstr>1_Оформление по умолчанию</vt:lpstr>
      <vt:lpstr>11_Оформление по умолчанию</vt:lpstr>
      <vt:lpstr>20_Оформление по умолчанию</vt:lpstr>
      <vt:lpstr>22_Оформление по умолчанию</vt:lpstr>
      <vt:lpstr>1_Тема Office</vt:lpstr>
      <vt:lpstr>12_Оформление по умолчанию</vt:lpstr>
      <vt:lpstr>3_Оформление по умолчанию</vt:lpstr>
      <vt:lpstr>7_Оформление по умолчанию</vt:lpstr>
      <vt:lpstr>Тема Office</vt:lpstr>
      <vt:lpstr>5_Оформление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Проведение анализа масштабируемости программ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Rover</dc:creator>
  <cp:lastModifiedBy>Воеводин</cp:lastModifiedBy>
  <cp:revision>457</cp:revision>
  <dcterms:created xsi:type="dcterms:W3CDTF">2004-05-25T18:50:23Z</dcterms:created>
  <dcterms:modified xsi:type="dcterms:W3CDTF">2015-06-10T05:56:41Z</dcterms:modified>
</cp:coreProperties>
</file>